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292" r:id="rId4"/>
    <p:sldId id="283" r:id="rId5"/>
    <p:sldId id="267" r:id="rId6"/>
    <p:sldId id="257" r:id="rId7"/>
    <p:sldId id="284" r:id="rId8"/>
    <p:sldId id="289" r:id="rId9"/>
    <p:sldId id="295" r:id="rId10"/>
    <p:sldId id="294" r:id="rId11"/>
    <p:sldId id="296" r:id="rId12"/>
    <p:sldId id="258" r:id="rId13"/>
    <p:sldId id="285" r:id="rId14"/>
    <p:sldId id="259" r:id="rId15"/>
    <p:sldId id="260" r:id="rId16"/>
    <p:sldId id="261" r:id="rId17"/>
    <p:sldId id="266" r:id="rId18"/>
    <p:sldId id="263" r:id="rId19"/>
    <p:sldId id="287" r:id="rId20"/>
    <p:sldId id="262" r:id="rId21"/>
    <p:sldId id="291" r:id="rId22"/>
    <p:sldId id="288" r:id="rId23"/>
    <p:sldId id="265" r:id="rId24"/>
    <p:sldId id="268" r:id="rId25"/>
    <p:sldId id="286" r:id="rId26"/>
    <p:sldId id="269" r:id="rId27"/>
    <p:sldId id="270" r:id="rId28"/>
    <p:sldId id="272" r:id="rId29"/>
    <p:sldId id="271" r:id="rId30"/>
    <p:sldId id="273" r:id="rId31"/>
    <p:sldId id="274" r:id="rId32"/>
    <p:sldId id="281" r:id="rId33"/>
    <p:sldId id="275" r:id="rId34"/>
    <p:sldId id="276" r:id="rId35"/>
    <p:sldId id="293" r:id="rId36"/>
    <p:sldId id="282" r:id="rId37"/>
    <p:sldId id="280" r:id="rId38"/>
    <p:sldId id="278" r:id="rId39"/>
    <p:sldId id="277" r:id="rId40"/>
    <p:sldId id="279" r:id="rId4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368F54-39AD-63CA-8FED-D04F2F014AA6}"/>
              </a:ext>
            </a:extLst>
          </p:cNvPr>
          <p:cNvSpPr>
            <a:spLocks noGrp="1"/>
          </p:cNvSpPr>
          <p:nvPr>
            <p:ph type="ctrTitle"/>
          </p:nvPr>
        </p:nvSpPr>
        <p:spPr>
          <a:xfrm>
            <a:off x="1524000" y="1122363"/>
            <a:ext cx="9144000" cy="2387600"/>
          </a:xfrm>
        </p:spPr>
        <p:txBody>
          <a:bodyPr anchor="b"/>
          <a:lstStyle>
            <a:lvl1pPr algn="ctr">
              <a:defRPr sz="6000"/>
            </a:lvl1pPr>
          </a:lstStyle>
          <a:p>
            <a:r>
              <a:rPr lang="fr-CA"/>
              <a:t>Modifier le style du titre</a:t>
            </a:r>
            <a:endParaRPr lang="it-IT"/>
          </a:p>
        </p:txBody>
      </p:sp>
      <p:sp>
        <p:nvSpPr>
          <p:cNvPr id="3" name="Sous-titre 2">
            <a:extLst>
              <a:ext uri="{FF2B5EF4-FFF2-40B4-BE49-F238E27FC236}">
                <a16:creationId xmlns:a16="http://schemas.microsoft.com/office/drawing/2014/main" id="{F4A2D997-91C5-A4B2-997A-FD1F63E57D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lang="it-IT"/>
          </a:p>
        </p:txBody>
      </p:sp>
      <p:sp>
        <p:nvSpPr>
          <p:cNvPr id="4" name="Espace réservé de la date 3">
            <a:extLst>
              <a:ext uri="{FF2B5EF4-FFF2-40B4-BE49-F238E27FC236}">
                <a16:creationId xmlns:a16="http://schemas.microsoft.com/office/drawing/2014/main" id="{8EB7B718-E261-C772-3E3D-A223E9A38574}"/>
              </a:ext>
            </a:extLst>
          </p:cNvPr>
          <p:cNvSpPr>
            <a:spLocks noGrp="1"/>
          </p:cNvSpPr>
          <p:nvPr>
            <p:ph type="dt" sz="half" idx="10"/>
          </p:nvPr>
        </p:nvSpPr>
        <p:spPr/>
        <p:txBody>
          <a:bodyPr/>
          <a:lstStyle/>
          <a:p>
            <a:fld id="{22C0D138-C500-47A1-B137-9828D73D9489}" type="datetimeFigureOut">
              <a:rPr lang="it-IT" smtClean="0"/>
              <a:t>17/03/2025</a:t>
            </a:fld>
            <a:endParaRPr lang="it-IT"/>
          </a:p>
        </p:txBody>
      </p:sp>
      <p:sp>
        <p:nvSpPr>
          <p:cNvPr id="5" name="Espace réservé du pied de page 4">
            <a:extLst>
              <a:ext uri="{FF2B5EF4-FFF2-40B4-BE49-F238E27FC236}">
                <a16:creationId xmlns:a16="http://schemas.microsoft.com/office/drawing/2014/main" id="{074B5CC7-B4D0-E2DF-7027-5AD71D56B639}"/>
              </a:ext>
            </a:extLst>
          </p:cNvPr>
          <p:cNvSpPr>
            <a:spLocks noGrp="1"/>
          </p:cNvSpPr>
          <p:nvPr>
            <p:ph type="ftr" sz="quarter" idx="11"/>
          </p:nvPr>
        </p:nvSpPr>
        <p:spPr/>
        <p:txBody>
          <a:bodyPr/>
          <a:lstStyle/>
          <a:p>
            <a:endParaRPr lang="it-IT"/>
          </a:p>
        </p:txBody>
      </p:sp>
      <p:sp>
        <p:nvSpPr>
          <p:cNvPr id="6" name="Espace réservé du numéro de diapositive 5">
            <a:extLst>
              <a:ext uri="{FF2B5EF4-FFF2-40B4-BE49-F238E27FC236}">
                <a16:creationId xmlns:a16="http://schemas.microsoft.com/office/drawing/2014/main" id="{AB5526CC-1449-32CB-E016-233C9BBF59EB}"/>
              </a:ext>
            </a:extLst>
          </p:cNvPr>
          <p:cNvSpPr>
            <a:spLocks noGrp="1"/>
          </p:cNvSpPr>
          <p:nvPr>
            <p:ph type="sldNum" sz="quarter" idx="12"/>
          </p:nvPr>
        </p:nvSpPr>
        <p:spPr/>
        <p:txBody>
          <a:bodyPr/>
          <a:lstStyle/>
          <a:p>
            <a:fld id="{C53F5906-0E24-4BE4-BB5B-A5B3A7F80080}" type="slidenum">
              <a:rPr lang="it-IT" smtClean="0"/>
              <a:t>‹n°›</a:t>
            </a:fld>
            <a:endParaRPr lang="it-IT"/>
          </a:p>
        </p:txBody>
      </p:sp>
    </p:spTree>
    <p:extLst>
      <p:ext uri="{BB962C8B-B14F-4D97-AF65-F5344CB8AC3E}">
        <p14:creationId xmlns:p14="http://schemas.microsoft.com/office/powerpoint/2010/main" val="2854376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C1EC24-B4A8-3F56-6161-5DA4B3EC4300}"/>
              </a:ext>
            </a:extLst>
          </p:cNvPr>
          <p:cNvSpPr>
            <a:spLocks noGrp="1"/>
          </p:cNvSpPr>
          <p:nvPr>
            <p:ph type="title"/>
          </p:nvPr>
        </p:nvSpPr>
        <p:spPr/>
        <p:txBody>
          <a:bodyPr/>
          <a:lstStyle/>
          <a:p>
            <a:r>
              <a:rPr lang="fr-CA"/>
              <a:t>Modifier le style du titre</a:t>
            </a:r>
            <a:endParaRPr lang="it-IT"/>
          </a:p>
        </p:txBody>
      </p:sp>
      <p:sp>
        <p:nvSpPr>
          <p:cNvPr id="3" name="Espace réservé du texte vertical 2">
            <a:extLst>
              <a:ext uri="{FF2B5EF4-FFF2-40B4-BE49-F238E27FC236}">
                <a16:creationId xmlns:a16="http://schemas.microsoft.com/office/drawing/2014/main" id="{62A6C646-A3F1-1737-E6FF-80B551424FD7}"/>
              </a:ext>
            </a:extLst>
          </p:cNvPr>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it-IT"/>
          </a:p>
        </p:txBody>
      </p:sp>
      <p:sp>
        <p:nvSpPr>
          <p:cNvPr id="4" name="Espace réservé de la date 3">
            <a:extLst>
              <a:ext uri="{FF2B5EF4-FFF2-40B4-BE49-F238E27FC236}">
                <a16:creationId xmlns:a16="http://schemas.microsoft.com/office/drawing/2014/main" id="{953BB491-55D2-AECA-E364-1E29FECF6905}"/>
              </a:ext>
            </a:extLst>
          </p:cNvPr>
          <p:cNvSpPr>
            <a:spLocks noGrp="1"/>
          </p:cNvSpPr>
          <p:nvPr>
            <p:ph type="dt" sz="half" idx="10"/>
          </p:nvPr>
        </p:nvSpPr>
        <p:spPr/>
        <p:txBody>
          <a:bodyPr/>
          <a:lstStyle/>
          <a:p>
            <a:fld id="{22C0D138-C500-47A1-B137-9828D73D9489}" type="datetimeFigureOut">
              <a:rPr lang="it-IT" smtClean="0"/>
              <a:t>17/03/2025</a:t>
            </a:fld>
            <a:endParaRPr lang="it-IT"/>
          </a:p>
        </p:txBody>
      </p:sp>
      <p:sp>
        <p:nvSpPr>
          <p:cNvPr id="5" name="Espace réservé du pied de page 4">
            <a:extLst>
              <a:ext uri="{FF2B5EF4-FFF2-40B4-BE49-F238E27FC236}">
                <a16:creationId xmlns:a16="http://schemas.microsoft.com/office/drawing/2014/main" id="{B2793FB6-DF57-36F5-C929-B54487CE5C73}"/>
              </a:ext>
            </a:extLst>
          </p:cNvPr>
          <p:cNvSpPr>
            <a:spLocks noGrp="1"/>
          </p:cNvSpPr>
          <p:nvPr>
            <p:ph type="ftr" sz="quarter" idx="11"/>
          </p:nvPr>
        </p:nvSpPr>
        <p:spPr/>
        <p:txBody>
          <a:bodyPr/>
          <a:lstStyle/>
          <a:p>
            <a:endParaRPr lang="it-IT"/>
          </a:p>
        </p:txBody>
      </p:sp>
      <p:sp>
        <p:nvSpPr>
          <p:cNvPr id="6" name="Espace réservé du numéro de diapositive 5">
            <a:extLst>
              <a:ext uri="{FF2B5EF4-FFF2-40B4-BE49-F238E27FC236}">
                <a16:creationId xmlns:a16="http://schemas.microsoft.com/office/drawing/2014/main" id="{C6179504-C60F-289D-F30A-F18D259512ED}"/>
              </a:ext>
            </a:extLst>
          </p:cNvPr>
          <p:cNvSpPr>
            <a:spLocks noGrp="1"/>
          </p:cNvSpPr>
          <p:nvPr>
            <p:ph type="sldNum" sz="quarter" idx="12"/>
          </p:nvPr>
        </p:nvSpPr>
        <p:spPr/>
        <p:txBody>
          <a:bodyPr/>
          <a:lstStyle/>
          <a:p>
            <a:fld id="{C53F5906-0E24-4BE4-BB5B-A5B3A7F80080}" type="slidenum">
              <a:rPr lang="it-IT" smtClean="0"/>
              <a:t>‹n°›</a:t>
            </a:fld>
            <a:endParaRPr lang="it-IT"/>
          </a:p>
        </p:txBody>
      </p:sp>
    </p:spTree>
    <p:extLst>
      <p:ext uri="{BB962C8B-B14F-4D97-AF65-F5344CB8AC3E}">
        <p14:creationId xmlns:p14="http://schemas.microsoft.com/office/powerpoint/2010/main" val="3034881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7A90D64-94FE-B0DB-5EBF-CA1FEE155FC5}"/>
              </a:ext>
            </a:extLst>
          </p:cNvPr>
          <p:cNvSpPr>
            <a:spLocks noGrp="1"/>
          </p:cNvSpPr>
          <p:nvPr>
            <p:ph type="title" orient="vert"/>
          </p:nvPr>
        </p:nvSpPr>
        <p:spPr>
          <a:xfrm>
            <a:off x="8724900" y="365125"/>
            <a:ext cx="2628900" cy="5811838"/>
          </a:xfrm>
        </p:spPr>
        <p:txBody>
          <a:bodyPr vert="eaVert"/>
          <a:lstStyle/>
          <a:p>
            <a:r>
              <a:rPr lang="fr-CA"/>
              <a:t>Modifier le style du titre</a:t>
            </a:r>
            <a:endParaRPr lang="it-IT"/>
          </a:p>
        </p:txBody>
      </p:sp>
      <p:sp>
        <p:nvSpPr>
          <p:cNvPr id="3" name="Espace réservé du texte vertical 2">
            <a:extLst>
              <a:ext uri="{FF2B5EF4-FFF2-40B4-BE49-F238E27FC236}">
                <a16:creationId xmlns:a16="http://schemas.microsoft.com/office/drawing/2014/main" id="{6E9C4C76-ABA3-9F3F-4A78-200AD8A491D4}"/>
              </a:ext>
            </a:extLst>
          </p:cNvPr>
          <p:cNvSpPr>
            <a:spLocks noGrp="1"/>
          </p:cNvSpPr>
          <p:nvPr>
            <p:ph type="body" orient="vert" idx="1"/>
          </p:nvPr>
        </p:nvSpPr>
        <p:spPr>
          <a:xfrm>
            <a:off x="838200" y="365125"/>
            <a:ext cx="7734300" cy="581183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it-IT"/>
          </a:p>
        </p:txBody>
      </p:sp>
      <p:sp>
        <p:nvSpPr>
          <p:cNvPr id="4" name="Espace réservé de la date 3">
            <a:extLst>
              <a:ext uri="{FF2B5EF4-FFF2-40B4-BE49-F238E27FC236}">
                <a16:creationId xmlns:a16="http://schemas.microsoft.com/office/drawing/2014/main" id="{D4646E49-172A-6C1A-C921-F715006F5DAC}"/>
              </a:ext>
            </a:extLst>
          </p:cNvPr>
          <p:cNvSpPr>
            <a:spLocks noGrp="1"/>
          </p:cNvSpPr>
          <p:nvPr>
            <p:ph type="dt" sz="half" idx="10"/>
          </p:nvPr>
        </p:nvSpPr>
        <p:spPr/>
        <p:txBody>
          <a:bodyPr/>
          <a:lstStyle/>
          <a:p>
            <a:fld id="{22C0D138-C500-47A1-B137-9828D73D9489}" type="datetimeFigureOut">
              <a:rPr lang="it-IT" smtClean="0"/>
              <a:t>17/03/2025</a:t>
            </a:fld>
            <a:endParaRPr lang="it-IT"/>
          </a:p>
        </p:txBody>
      </p:sp>
      <p:sp>
        <p:nvSpPr>
          <p:cNvPr id="5" name="Espace réservé du pied de page 4">
            <a:extLst>
              <a:ext uri="{FF2B5EF4-FFF2-40B4-BE49-F238E27FC236}">
                <a16:creationId xmlns:a16="http://schemas.microsoft.com/office/drawing/2014/main" id="{7D9949CF-0EDD-B2A8-A5EA-6A38F5BCB00F}"/>
              </a:ext>
            </a:extLst>
          </p:cNvPr>
          <p:cNvSpPr>
            <a:spLocks noGrp="1"/>
          </p:cNvSpPr>
          <p:nvPr>
            <p:ph type="ftr" sz="quarter" idx="11"/>
          </p:nvPr>
        </p:nvSpPr>
        <p:spPr/>
        <p:txBody>
          <a:bodyPr/>
          <a:lstStyle/>
          <a:p>
            <a:endParaRPr lang="it-IT"/>
          </a:p>
        </p:txBody>
      </p:sp>
      <p:sp>
        <p:nvSpPr>
          <p:cNvPr id="6" name="Espace réservé du numéro de diapositive 5">
            <a:extLst>
              <a:ext uri="{FF2B5EF4-FFF2-40B4-BE49-F238E27FC236}">
                <a16:creationId xmlns:a16="http://schemas.microsoft.com/office/drawing/2014/main" id="{CDF440F8-0DA9-A19E-12EF-93B3AD448A64}"/>
              </a:ext>
            </a:extLst>
          </p:cNvPr>
          <p:cNvSpPr>
            <a:spLocks noGrp="1"/>
          </p:cNvSpPr>
          <p:nvPr>
            <p:ph type="sldNum" sz="quarter" idx="12"/>
          </p:nvPr>
        </p:nvSpPr>
        <p:spPr/>
        <p:txBody>
          <a:bodyPr/>
          <a:lstStyle/>
          <a:p>
            <a:fld id="{C53F5906-0E24-4BE4-BB5B-A5B3A7F80080}" type="slidenum">
              <a:rPr lang="it-IT" smtClean="0"/>
              <a:t>‹n°›</a:t>
            </a:fld>
            <a:endParaRPr lang="it-IT"/>
          </a:p>
        </p:txBody>
      </p:sp>
    </p:spTree>
    <p:extLst>
      <p:ext uri="{BB962C8B-B14F-4D97-AF65-F5344CB8AC3E}">
        <p14:creationId xmlns:p14="http://schemas.microsoft.com/office/powerpoint/2010/main" val="1185035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000EDC-6B88-5947-D0D7-59DF0815D745}"/>
              </a:ext>
            </a:extLst>
          </p:cNvPr>
          <p:cNvSpPr>
            <a:spLocks noGrp="1"/>
          </p:cNvSpPr>
          <p:nvPr>
            <p:ph type="title"/>
          </p:nvPr>
        </p:nvSpPr>
        <p:spPr/>
        <p:txBody>
          <a:bodyPr/>
          <a:lstStyle/>
          <a:p>
            <a:r>
              <a:rPr lang="fr-CA"/>
              <a:t>Modifier le style du titre</a:t>
            </a:r>
            <a:endParaRPr lang="it-IT"/>
          </a:p>
        </p:txBody>
      </p:sp>
      <p:sp>
        <p:nvSpPr>
          <p:cNvPr id="3" name="Espace réservé du contenu 2">
            <a:extLst>
              <a:ext uri="{FF2B5EF4-FFF2-40B4-BE49-F238E27FC236}">
                <a16:creationId xmlns:a16="http://schemas.microsoft.com/office/drawing/2014/main" id="{DB230A14-D2C1-4413-467B-09E4939A025B}"/>
              </a:ext>
            </a:extLst>
          </p:cNvPr>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it-IT"/>
          </a:p>
        </p:txBody>
      </p:sp>
      <p:sp>
        <p:nvSpPr>
          <p:cNvPr id="4" name="Espace réservé de la date 3">
            <a:extLst>
              <a:ext uri="{FF2B5EF4-FFF2-40B4-BE49-F238E27FC236}">
                <a16:creationId xmlns:a16="http://schemas.microsoft.com/office/drawing/2014/main" id="{344C5114-EA59-3E1B-C248-9D62B44D7790}"/>
              </a:ext>
            </a:extLst>
          </p:cNvPr>
          <p:cNvSpPr>
            <a:spLocks noGrp="1"/>
          </p:cNvSpPr>
          <p:nvPr>
            <p:ph type="dt" sz="half" idx="10"/>
          </p:nvPr>
        </p:nvSpPr>
        <p:spPr/>
        <p:txBody>
          <a:bodyPr/>
          <a:lstStyle/>
          <a:p>
            <a:fld id="{22C0D138-C500-47A1-B137-9828D73D9489}" type="datetimeFigureOut">
              <a:rPr lang="it-IT" smtClean="0"/>
              <a:t>17/03/2025</a:t>
            </a:fld>
            <a:endParaRPr lang="it-IT"/>
          </a:p>
        </p:txBody>
      </p:sp>
      <p:sp>
        <p:nvSpPr>
          <p:cNvPr id="5" name="Espace réservé du pied de page 4">
            <a:extLst>
              <a:ext uri="{FF2B5EF4-FFF2-40B4-BE49-F238E27FC236}">
                <a16:creationId xmlns:a16="http://schemas.microsoft.com/office/drawing/2014/main" id="{5A3FEFBA-046D-987B-0CB5-5CDBACFC2A80}"/>
              </a:ext>
            </a:extLst>
          </p:cNvPr>
          <p:cNvSpPr>
            <a:spLocks noGrp="1"/>
          </p:cNvSpPr>
          <p:nvPr>
            <p:ph type="ftr" sz="quarter" idx="11"/>
          </p:nvPr>
        </p:nvSpPr>
        <p:spPr/>
        <p:txBody>
          <a:bodyPr/>
          <a:lstStyle/>
          <a:p>
            <a:endParaRPr lang="it-IT"/>
          </a:p>
        </p:txBody>
      </p:sp>
      <p:sp>
        <p:nvSpPr>
          <p:cNvPr id="6" name="Espace réservé du numéro de diapositive 5">
            <a:extLst>
              <a:ext uri="{FF2B5EF4-FFF2-40B4-BE49-F238E27FC236}">
                <a16:creationId xmlns:a16="http://schemas.microsoft.com/office/drawing/2014/main" id="{6545FCF1-7F9B-4170-8FEE-225349F265FB}"/>
              </a:ext>
            </a:extLst>
          </p:cNvPr>
          <p:cNvSpPr>
            <a:spLocks noGrp="1"/>
          </p:cNvSpPr>
          <p:nvPr>
            <p:ph type="sldNum" sz="quarter" idx="12"/>
          </p:nvPr>
        </p:nvSpPr>
        <p:spPr/>
        <p:txBody>
          <a:bodyPr/>
          <a:lstStyle/>
          <a:p>
            <a:fld id="{C53F5906-0E24-4BE4-BB5B-A5B3A7F80080}" type="slidenum">
              <a:rPr lang="it-IT" smtClean="0"/>
              <a:t>‹n°›</a:t>
            </a:fld>
            <a:endParaRPr lang="it-IT"/>
          </a:p>
        </p:txBody>
      </p:sp>
    </p:spTree>
    <p:extLst>
      <p:ext uri="{BB962C8B-B14F-4D97-AF65-F5344CB8AC3E}">
        <p14:creationId xmlns:p14="http://schemas.microsoft.com/office/powerpoint/2010/main" val="959252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B7ECE3-EA06-8D1B-E9B1-285567D5DE27}"/>
              </a:ext>
            </a:extLst>
          </p:cNvPr>
          <p:cNvSpPr>
            <a:spLocks noGrp="1"/>
          </p:cNvSpPr>
          <p:nvPr>
            <p:ph type="title"/>
          </p:nvPr>
        </p:nvSpPr>
        <p:spPr>
          <a:xfrm>
            <a:off x="831850" y="1709738"/>
            <a:ext cx="10515600" cy="2852737"/>
          </a:xfrm>
        </p:spPr>
        <p:txBody>
          <a:bodyPr anchor="b"/>
          <a:lstStyle>
            <a:lvl1pPr>
              <a:defRPr sz="6000"/>
            </a:lvl1pPr>
          </a:lstStyle>
          <a:p>
            <a:r>
              <a:rPr lang="fr-CA"/>
              <a:t>Modifier le style du titre</a:t>
            </a:r>
            <a:endParaRPr lang="it-IT"/>
          </a:p>
        </p:txBody>
      </p:sp>
      <p:sp>
        <p:nvSpPr>
          <p:cNvPr id="3" name="Espace réservé du texte 2">
            <a:extLst>
              <a:ext uri="{FF2B5EF4-FFF2-40B4-BE49-F238E27FC236}">
                <a16:creationId xmlns:a16="http://schemas.microsoft.com/office/drawing/2014/main" id="{1CACEC1B-226E-0D98-5F6C-3145CF20B8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sp>
        <p:nvSpPr>
          <p:cNvPr id="4" name="Espace réservé de la date 3">
            <a:extLst>
              <a:ext uri="{FF2B5EF4-FFF2-40B4-BE49-F238E27FC236}">
                <a16:creationId xmlns:a16="http://schemas.microsoft.com/office/drawing/2014/main" id="{5EAEB834-DEF4-72C0-807A-8B902F3C7BFA}"/>
              </a:ext>
            </a:extLst>
          </p:cNvPr>
          <p:cNvSpPr>
            <a:spLocks noGrp="1"/>
          </p:cNvSpPr>
          <p:nvPr>
            <p:ph type="dt" sz="half" idx="10"/>
          </p:nvPr>
        </p:nvSpPr>
        <p:spPr/>
        <p:txBody>
          <a:bodyPr/>
          <a:lstStyle/>
          <a:p>
            <a:fld id="{22C0D138-C500-47A1-B137-9828D73D9489}" type="datetimeFigureOut">
              <a:rPr lang="it-IT" smtClean="0"/>
              <a:t>17/03/2025</a:t>
            </a:fld>
            <a:endParaRPr lang="it-IT"/>
          </a:p>
        </p:txBody>
      </p:sp>
      <p:sp>
        <p:nvSpPr>
          <p:cNvPr id="5" name="Espace réservé du pied de page 4">
            <a:extLst>
              <a:ext uri="{FF2B5EF4-FFF2-40B4-BE49-F238E27FC236}">
                <a16:creationId xmlns:a16="http://schemas.microsoft.com/office/drawing/2014/main" id="{5144173B-40E6-557F-2C96-3E5394B6B2FE}"/>
              </a:ext>
            </a:extLst>
          </p:cNvPr>
          <p:cNvSpPr>
            <a:spLocks noGrp="1"/>
          </p:cNvSpPr>
          <p:nvPr>
            <p:ph type="ftr" sz="quarter" idx="11"/>
          </p:nvPr>
        </p:nvSpPr>
        <p:spPr/>
        <p:txBody>
          <a:bodyPr/>
          <a:lstStyle/>
          <a:p>
            <a:endParaRPr lang="it-IT"/>
          </a:p>
        </p:txBody>
      </p:sp>
      <p:sp>
        <p:nvSpPr>
          <p:cNvPr id="6" name="Espace réservé du numéro de diapositive 5">
            <a:extLst>
              <a:ext uri="{FF2B5EF4-FFF2-40B4-BE49-F238E27FC236}">
                <a16:creationId xmlns:a16="http://schemas.microsoft.com/office/drawing/2014/main" id="{D4F4C472-67F3-A9F1-6B8E-2612F127D988}"/>
              </a:ext>
            </a:extLst>
          </p:cNvPr>
          <p:cNvSpPr>
            <a:spLocks noGrp="1"/>
          </p:cNvSpPr>
          <p:nvPr>
            <p:ph type="sldNum" sz="quarter" idx="12"/>
          </p:nvPr>
        </p:nvSpPr>
        <p:spPr/>
        <p:txBody>
          <a:bodyPr/>
          <a:lstStyle/>
          <a:p>
            <a:fld id="{C53F5906-0E24-4BE4-BB5B-A5B3A7F80080}" type="slidenum">
              <a:rPr lang="it-IT" smtClean="0"/>
              <a:t>‹n°›</a:t>
            </a:fld>
            <a:endParaRPr lang="it-IT"/>
          </a:p>
        </p:txBody>
      </p:sp>
    </p:spTree>
    <p:extLst>
      <p:ext uri="{BB962C8B-B14F-4D97-AF65-F5344CB8AC3E}">
        <p14:creationId xmlns:p14="http://schemas.microsoft.com/office/powerpoint/2010/main" val="2144936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DD0002-D488-5F6E-6DAF-3C62340B7138}"/>
              </a:ext>
            </a:extLst>
          </p:cNvPr>
          <p:cNvSpPr>
            <a:spLocks noGrp="1"/>
          </p:cNvSpPr>
          <p:nvPr>
            <p:ph type="title"/>
          </p:nvPr>
        </p:nvSpPr>
        <p:spPr/>
        <p:txBody>
          <a:bodyPr/>
          <a:lstStyle/>
          <a:p>
            <a:r>
              <a:rPr lang="fr-CA"/>
              <a:t>Modifier le style du titre</a:t>
            </a:r>
            <a:endParaRPr lang="it-IT"/>
          </a:p>
        </p:txBody>
      </p:sp>
      <p:sp>
        <p:nvSpPr>
          <p:cNvPr id="3" name="Espace réservé du contenu 2">
            <a:extLst>
              <a:ext uri="{FF2B5EF4-FFF2-40B4-BE49-F238E27FC236}">
                <a16:creationId xmlns:a16="http://schemas.microsoft.com/office/drawing/2014/main" id="{7382B020-F853-76BF-981B-A81EB95B0B16}"/>
              </a:ext>
            </a:extLst>
          </p:cNvPr>
          <p:cNvSpPr>
            <a:spLocks noGrp="1"/>
          </p:cNvSpPr>
          <p:nvPr>
            <p:ph sz="half" idx="1"/>
          </p:nvPr>
        </p:nvSpPr>
        <p:spPr>
          <a:xfrm>
            <a:off x="838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it-IT"/>
          </a:p>
        </p:txBody>
      </p:sp>
      <p:sp>
        <p:nvSpPr>
          <p:cNvPr id="4" name="Espace réservé du contenu 3">
            <a:extLst>
              <a:ext uri="{FF2B5EF4-FFF2-40B4-BE49-F238E27FC236}">
                <a16:creationId xmlns:a16="http://schemas.microsoft.com/office/drawing/2014/main" id="{71B1F32B-D7A7-0717-EFA4-563A428004A9}"/>
              </a:ext>
            </a:extLst>
          </p:cNvPr>
          <p:cNvSpPr>
            <a:spLocks noGrp="1"/>
          </p:cNvSpPr>
          <p:nvPr>
            <p:ph sz="half" idx="2"/>
          </p:nvPr>
        </p:nvSpPr>
        <p:spPr>
          <a:xfrm>
            <a:off x="6172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it-IT"/>
          </a:p>
        </p:txBody>
      </p:sp>
      <p:sp>
        <p:nvSpPr>
          <p:cNvPr id="5" name="Espace réservé de la date 4">
            <a:extLst>
              <a:ext uri="{FF2B5EF4-FFF2-40B4-BE49-F238E27FC236}">
                <a16:creationId xmlns:a16="http://schemas.microsoft.com/office/drawing/2014/main" id="{687BB399-4AD3-8AAF-BA5E-C69E74AE5046}"/>
              </a:ext>
            </a:extLst>
          </p:cNvPr>
          <p:cNvSpPr>
            <a:spLocks noGrp="1"/>
          </p:cNvSpPr>
          <p:nvPr>
            <p:ph type="dt" sz="half" idx="10"/>
          </p:nvPr>
        </p:nvSpPr>
        <p:spPr/>
        <p:txBody>
          <a:bodyPr/>
          <a:lstStyle/>
          <a:p>
            <a:fld id="{22C0D138-C500-47A1-B137-9828D73D9489}" type="datetimeFigureOut">
              <a:rPr lang="it-IT" smtClean="0"/>
              <a:t>17/03/2025</a:t>
            </a:fld>
            <a:endParaRPr lang="it-IT"/>
          </a:p>
        </p:txBody>
      </p:sp>
      <p:sp>
        <p:nvSpPr>
          <p:cNvPr id="6" name="Espace réservé du pied de page 5">
            <a:extLst>
              <a:ext uri="{FF2B5EF4-FFF2-40B4-BE49-F238E27FC236}">
                <a16:creationId xmlns:a16="http://schemas.microsoft.com/office/drawing/2014/main" id="{6BCBF8CC-C2D5-1CC5-48B5-40E5BA116DB7}"/>
              </a:ext>
            </a:extLst>
          </p:cNvPr>
          <p:cNvSpPr>
            <a:spLocks noGrp="1"/>
          </p:cNvSpPr>
          <p:nvPr>
            <p:ph type="ftr" sz="quarter" idx="11"/>
          </p:nvPr>
        </p:nvSpPr>
        <p:spPr/>
        <p:txBody>
          <a:bodyPr/>
          <a:lstStyle/>
          <a:p>
            <a:endParaRPr lang="it-IT"/>
          </a:p>
        </p:txBody>
      </p:sp>
      <p:sp>
        <p:nvSpPr>
          <p:cNvPr id="7" name="Espace réservé du numéro de diapositive 6">
            <a:extLst>
              <a:ext uri="{FF2B5EF4-FFF2-40B4-BE49-F238E27FC236}">
                <a16:creationId xmlns:a16="http://schemas.microsoft.com/office/drawing/2014/main" id="{E6CF09F1-E77A-A06C-7A0C-BDFECDBE1AF0}"/>
              </a:ext>
            </a:extLst>
          </p:cNvPr>
          <p:cNvSpPr>
            <a:spLocks noGrp="1"/>
          </p:cNvSpPr>
          <p:nvPr>
            <p:ph type="sldNum" sz="quarter" idx="12"/>
          </p:nvPr>
        </p:nvSpPr>
        <p:spPr/>
        <p:txBody>
          <a:bodyPr/>
          <a:lstStyle/>
          <a:p>
            <a:fld id="{C53F5906-0E24-4BE4-BB5B-A5B3A7F80080}" type="slidenum">
              <a:rPr lang="it-IT" smtClean="0"/>
              <a:t>‹n°›</a:t>
            </a:fld>
            <a:endParaRPr lang="it-IT"/>
          </a:p>
        </p:txBody>
      </p:sp>
    </p:spTree>
    <p:extLst>
      <p:ext uri="{BB962C8B-B14F-4D97-AF65-F5344CB8AC3E}">
        <p14:creationId xmlns:p14="http://schemas.microsoft.com/office/powerpoint/2010/main" val="1217936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93898A-67C1-A540-EBC7-8CFB1CE1F14A}"/>
              </a:ext>
            </a:extLst>
          </p:cNvPr>
          <p:cNvSpPr>
            <a:spLocks noGrp="1"/>
          </p:cNvSpPr>
          <p:nvPr>
            <p:ph type="title"/>
          </p:nvPr>
        </p:nvSpPr>
        <p:spPr>
          <a:xfrm>
            <a:off x="839788" y="365125"/>
            <a:ext cx="10515600" cy="1325563"/>
          </a:xfrm>
        </p:spPr>
        <p:txBody>
          <a:bodyPr/>
          <a:lstStyle/>
          <a:p>
            <a:r>
              <a:rPr lang="fr-CA"/>
              <a:t>Modifier le style du titre</a:t>
            </a:r>
            <a:endParaRPr lang="it-IT"/>
          </a:p>
        </p:txBody>
      </p:sp>
      <p:sp>
        <p:nvSpPr>
          <p:cNvPr id="3" name="Espace réservé du texte 2">
            <a:extLst>
              <a:ext uri="{FF2B5EF4-FFF2-40B4-BE49-F238E27FC236}">
                <a16:creationId xmlns:a16="http://schemas.microsoft.com/office/drawing/2014/main" id="{9F10CC9C-ADAB-CC9E-BC19-7CC9EF54FF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a:extLst>
              <a:ext uri="{FF2B5EF4-FFF2-40B4-BE49-F238E27FC236}">
                <a16:creationId xmlns:a16="http://schemas.microsoft.com/office/drawing/2014/main" id="{E5B41CF0-26F5-C181-9719-BE1406083C4D}"/>
              </a:ext>
            </a:extLst>
          </p:cNvPr>
          <p:cNvSpPr>
            <a:spLocks noGrp="1"/>
          </p:cNvSpPr>
          <p:nvPr>
            <p:ph sz="half" idx="2"/>
          </p:nvPr>
        </p:nvSpPr>
        <p:spPr>
          <a:xfrm>
            <a:off x="839788" y="2505075"/>
            <a:ext cx="5157787"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it-IT"/>
          </a:p>
        </p:txBody>
      </p:sp>
      <p:sp>
        <p:nvSpPr>
          <p:cNvPr id="5" name="Espace réservé du texte 4">
            <a:extLst>
              <a:ext uri="{FF2B5EF4-FFF2-40B4-BE49-F238E27FC236}">
                <a16:creationId xmlns:a16="http://schemas.microsoft.com/office/drawing/2014/main" id="{47B89664-AAA5-9605-54B9-347689A3DC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a:extLst>
              <a:ext uri="{FF2B5EF4-FFF2-40B4-BE49-F238E27FC236}">
                <a16:creationId xmlns:a16="http://schemas.microsoft.com/office/drawing/2014/main" id="{960A0686-6F0A-C9F7-DF39-68D782FD6E0A}"/>
              </a:ext>
            </a:extLst>
          </p:cNvPr>
          <p:cNvSpPr>
            <a:spLocks noGrp="1"/>
          </p:cNvSpPr>
          <p:nvPr>
            <p:ph sz="quarter" idx="4"/>
          </p:nvPr>
        </p:nvSpPr>
        <p:spPr>
          <a:xfrm>
            <a:off x="6172200" y="2505075"/>
            <a:ext cx="5183188"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it-IT"/>
          </a:p>
        </p:txBody>
      </p:sp>
      <p:sp>
        <p:nvSpPr>
          <p:cNvPr id="7" name="Espace réservé de la date 6">
            <a:extLst>
              <a:ext uri="{FF2B5EF4-FFF2-40B4-BE49-F238E27FC236}">
                <a16:creationId xmlns:a16="http://schemas.microsoft.com/office/drawing/2014/main" id="{A988E2E8-26F3-907C-BF54-3BF6D3E48A75}"/>
              </a:ext>
            </a:extLst>
          </p:cNvPr>
          <p:cNvSpPr>
            <a:spLocks noGrp="1"/>
          </p:cNvSpPr>
          <p:nvPr>
            <p:ph type="dt" sz="half" idx="10"/>
          </p:nvPr>
        </p:nvSpPr>
        <p:spPr/>
        <p:txBody>
          <a:bodyPr/>
          <a:lstStyle/>
          <a:p>
            <a:fld id="{22C0D138-C500-47A1-B137-9828D73D9489}" type="datetimeFigureOut">
              <a:rPr lang="it-IT" smtClean="0"/>
              <a:t>17/03/2025</a:t>
            </a:fld>
            <a:endParaRPr lang="it-IT"/>
          </a:p>
        </p:txBody>
      </p:sp>
      <p:sp>
        <p:nvSpPr>
          <p:cNvPr id="8" name="Espace réservé du pied de page 7">
            <a:extLst>
              <a:ext uri="{FF2B5EF4-FFF2-40B4-BE49-F238E27FC236}">
                <a16:creationId xmlns:a16="http://schemas.microsoft.com/office/drawing/2014/main" id="{874F4B4C-8F59-4E47-436E-717E2AF2CE72}"/>
              </a:ext>
            </a:extLst>
          </p:cNvPr>
          <p:cNvSpPr>
            <a:spLocks noGrp="1"/>
          </p:cNvSpPr>
          <p:nvPr>
            <p:ph type="ftr" sz="quarter" idx="11"/>
          </p:nvPr>
        </p:nvSpPr>
        <p:spPr/>
        <p:txBody>
          <a:bodyPr/>
          <a:lstStyle/>
          <a:p>
            <a:endParaRPr lang="it-IT"/>
          </a:p>
        </p:txBody>
      </p:sp>
      <p:sp>
        <p:nvSpPr>
          <p:cNvPr id="9" name="Espace réservé du numéro de diapositive 8">
            <a:extLst>
              <a:ext uri="{FF2B5EF4-FFF2-40B4-BE49-F238E27FC236}">
                <a16:creationId xmlns:a16="http://schemas.microsoft.com/office/drawing/2014/main" id="{46257A81-DFBB-8C05-234D-449297F11425}"/>
              </a:ext>
            </a:extLst>
          </p:cNvPr>
          <p:cNvSpPr>
            <a:spLocks noGrp="1"/>
          </p:cNvSpPr>
          <p:nvPr>
            <p:ph type="sldNum" sz="quarter" idx="12"/>
          </p:nvPr>
        </p:nvSpPr>
        <p:spPr/>
        <p:txBody>
          <a:bodyPr/>
          <a:lstStyle/>
          <a:p>
            <a:fld id="{C53F5906-0E24-4BE4-BB5B-A5B3A7F80080}" type="slidenum">
              <a:rPr lang="it-IT" smtClean="0"/>
              <a:t>‹n°›</a:t>
            </a:fld>
            <a:endParaRPr lang="it-IT"/>
          </a:p>
        </p:txBody>
      </p:sp>
    </p:spTree>
    <p:extLst>
      <p:ext uri="{BB962C8B-B14F-4D97-AF65-F5344CB8AC3E}">
        <p14:creationId xmlns:p14="http://schemas.microsoft.com/office/powerpoint/2010/main" val="3490381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1BD7C-6A89-4318-0503-DF6A28FD2979}"/>
              </a:ext>
            </a:extLst>
          </p:cNvPr>
          <p:cNvSpPr>
            <a:spLocks noGrp="1"/>
          </p:cNvSpPr>
          <p:nvPr>
            <p:ph type="title"/>
          </p:nvPr>
        </p:nvSpPr>
        <p:spPr/>
        <p:txBody>
          <a:bodyPr/>
          <a:lstStyle/>
          <a:p>
            <a:r>
              <a:rPr lang="fr-CA"/>
              <a:t>Modifier le style du titre</a:t>
            </a:r>
            <a:endParaRPr lang="it-IT"/>
          </a:p>
        </p:txBody>
      </p:sp>
      <p:sp>
        <p:nvSpPr>
          <p:cNvPr id="3" name="Espace réservé de la date 2">
            <a:extLst>
              <a:ext uri="{FF2B5EF4-FFF2-40B4-BE49-F238E27FC236}">
                <a16:creationId xmlns:a16="http://schemas.microsoft.com/office/drawing/2014/main" id="{78A87953-A776-AAB1-A27F-6D43CFBC39C1}"/>
              </a:ext>
            </a:extLst>
          </p:cNvPr>
          <p:cNvSpPr>
            <a:spLocks noGrp="1"/>
          </p:cNvSpPr>
          <p:nvPr>
            <p:ph type="dt" sz="half" idx="10"/>
          </p:nvPr>
        </p:nvSpPr>
        <p:spPr/>
        <p:txBody>
          <a:bodyPr/>
          <a:lstStyle/>
          <a:p>
            <a:fld id="{22C0D138-C500-47A1-B137-9828D73D9489}" type="datetimeFigureOut">
              <a:rPr lang="it-IT" smtClean="0"/>
              <a:t>17/03/2025</a:t>
            </a:fld>
            <a:endParaRPr lang="it-IT"/>
          </a:p>
        </p:txBody>
      </p:sp>
      <p:sp>
        <p:nvSpPr>
          <p:cNvPr id="4" name="Espace réservé du pied de page 3">
            <a:extLst>
              <a:ext uri="{FF2B5EF4-FFF2-40B4-BE49-F238E27FC236}">
                <a16:creationId xmlns:a16="http://schemas.microsoft.com/office/drawing/2014/main" id="{EAD11089-FC02-5690-86DC-AD99BE06AB69}"/>
              </a:ext>
            </a:extLst>
          </p:cNvPr>
          <p:cNvSpPr>
            <a:spLocks noGrp="1"/>
          </p:cNvSpPr>
          <p:nvPr>
            <p:ph type="ftr" sz="quarter" idx="11"/>
          </p:nvPr>
        </p:nvSpPr>
        <p:spPr/>
        <p:txBody>
          <a:bodyPr/>
          <a:lstStyle/>
          <a:p>
            <a:endParaRPr lang="it-IT"/>
          </a:p>
        </p:txBody>
      </p:sp>
      <p:sp>
        <p:nvSpPr>
          <p:cNvPr id="5" name="Espace réservé du numéro de diapositive 4">
            <a:extLst>
              <a:ext uri="{FF2B5EF4-FFF2-40B4-BE49-F238E27FC236}">
                <a16:creationId xmlns:a16="http://schemas.microsoft.com/office/drawing/2014/main" id="{9BE826CE-EAC1-1AE7-3B3D-A288B7E86B89}"/>
              </a:ext>
            </a:extLst>
          </p:cNvPr>
          <p:cNvSpPr>
            <a:spLocks noGrp="1"/>
          </p:cNvSpPr>
          <p:nvPr>
            <p:ph type="sldNum" sz="quarter" idx="12"/>
          </p:nvPr>
        </p:nvSpPr>
        <p:spPr/>
        <p:txBody>
          <a:bodyPr/>
          <a:lstStyle/>
          <a:p>
            <a:fld id="{C53F5906-0E24-4BE4-BB5B-A5B3A7F80080}" type="slidenum">
              <a:rPr lang="it-IT" smtClean="0"/>
              <a:t>‹n°›</a:t>
            </a:fld>
            <a:endParaRPr lang="it-IT"/>
          </a:p>
        </p:txBody>
      </p:sp>
    </p:spTree>
    <p:extLst>
      <p:ext uri="{BB962C8B-B14F-4D97-AF65-F5344CB8AC3E}">
        <p14:creationId xmlns:p14="http://schemas.microsoft.com/office/powerpoint/2010/main" val="3223077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AF02162-358B-BC8F-5A13-C92C1E50D934}"/>
              </a:ext>
            </a:extLst>
          </p:cNvPr>
          <p:cNvSpPr>
            <a:spLocks noGrp="1"/>
          </p:cNvSpPr>
          <p:nvPr>
            <p:ph type="dt" sz="half" idx="10"/>
          </p:nvPr>
        </p:nvSpPr>
        <p:spPr/>
        <p:txBody>
          <a:bodyPr/>
          <a:lstStyle/>
          <a:p>
            <a:fld id="{22C0D138-C500-47A1-B137-9828D73D9489}" type="datetimeFigureOut">
              <a:rPr lang="it-IT" smtClean="0"/>
              <a:t>17/03/2025</a:t>
            </a:fld>
            <a:endParaRPr lang="it-IT"/>
          </a:p>
        </p:txBody>
      </p:sp>
      <p:sp>
        <p:nvSpPr>
          <p:cNvPr id="3" name="Espace réservé du pied de page 2">
            <a:extLst>
              <a:ext uri="{FF2B5EF4-FFF2-40B4-BE49-F238E27FC236}">
                <a16:creationId xmlns:a16="http://schemas.microsoft.com/office/drawing/2014/main" id="{700B4D7B-2309-5A38-72D4-45BAE78C277D}"/>
              </a:ext>
            </a:extLst>
          </p:cNvPr>
          <p:cNvSpPr>
            <a:spLocks noGrp="1"/>
          </p:cNvSpPr>
          <p:nvPr>
            <p:ph type="ftr" sz="quarter" idx="11"/>
          </p:nvPr>
        </p:nvSpPr>
        <p:spPr/>
        <p:txBody>
          <a:bodyPr/>
          <a:lstStyle/>
          <a:p>
            <a:endParaRPr lang="it-IT"/>
          </a:p>
        </p:txBody>
      </p:sp>
      <p:sp>
        <p:nvSpPr>
          <p:cNvPr id="4" name="Espace réservé du numéro de diapositive 3">
            <a:extLst>
              <a:ext uri="{FF2B5EF4-FFF2-40B4-BE49-F238E27FC236}">
                <a16:creationId xmlns:a16="http://schemas.microsoft.com/office/drawing/2014/main" id="{2471726F-F9BF-8AF3-640F-55DD859DA6B9}"/>
              </a:ext>
            </a:extLst>
          </p:cNvPr>
          <p:cNvSpPr>
            <a:spLocks noGrp="1"/>
          </p:cNvSpPr>
          <p:nvPr>
            <p:ph type="sldNum" sz="quarter" idx="12"/>
          </p:nvPr>
        </p:nvSpPr>
        <p:spPr/>
        <p:txBody>
          <a:bodyPr/>
          <a:lstStyle/>
          <a:p>
            <a:fld id="{C53F5906-0E24-4BE4-BB5B-A5B3A7F80080}" type="slidenum">
              <a:rPr lang="it-IT" smtClean="0"/>
              <a:t>‹n°›</a:t>
            </a:fld>
            <a:endParaRPr lang="it-IT"/>
          </a:p>
        </p:txBody>
      </p:sp>
    </p:spTree>
    <p:extLst>
      <p:ext uri="{BB962C8B-B14F-4D97-AF65-F5344CB8AC3E}">
        <p14:creationId xmlns:p14="http://schemas.microsoft.com/office/powerpoint/2010/main" val="2400321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DFEDFA-754F-BA6B-3A15-8248FD3E936E}"/>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it-IT"/>
          </a:p>
        </p:txBody>
      </p:sp>
      <p:sp>
        <p:nvSpPr>
          <p:cNvPr id="3" name="Espace réservé du contenu 2">
            <a:extLst>
              <a:ext uri="{FF2B5EF4-FFF2-40B4-BE49-F238E27FC236}">
                <a16:creationId xmlns:a16="http://schemas.microsoft.com/office/drawing/2014/main" id="{2B0611F7-19DE-B919-52C9-A380252DE3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it-IT"/>
          </a:p>
        </p:txBody>
      </p:sp>
      <p:sp>
        <p:nvSpPr>
          <p:cNvPr id="4" name="Espace réservé du texte 3">
            <a:extLst>
              <a:ext uri="{FF2B5EF4-FFF2-40B4-BE49-F238E27FC236}">
                <a16:creationId xmlns:a16="http://schemas.microsoft.com/office/drawing/2014/main" id="{F7B91D24-C4F2-D8C3-58DE-61EB496AE7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DA2C8A26-516F-FC71-7C59-DE10DDC548D1}"/>
              </a:ext>
            </a:extLst>
          </p:cNvPr>
          <p:cNvSpPr>
            <a:spLocks noGrp="1"/>
          </p:cNvSpPr>
          <p:nvPr>
            <p:ph type="dt" sz="half" idx="10"/>
          </p:nvPr>
        </p:nvSpPr>
        <p:spPr/>
        <p:txBody>
          <a:bodyPr/>
          <a:lstStyle/>
          <a:p>
            <a:fld id="{22C0D138-C500-47A1-B137-9828D73D9489}" type="datetimeFigureOut">
              <a:rPr lang="it-IT" smtClean="0"/>
              <a:t>17/03/2025</a:t>
            </a:fld>
            <a:endParaRPr lang="it-IT"/>
          </a:p>
        </p:txBody>
      </p:sp>
      <p:sp>
        <p:nvSpPr>
          <p:cNvPr id="6" name="Espace réservé du pied de page 5">
            <a:extLst>
              <a:ext uri="{FF2B5EF4-FFF2-40B4-BE49-F238E27FC236}">
                <a16:creationId xmlns:a16="http://schemas.microsoft.com/office/drawing/2014/main" id="{064618B9-589E-7469-115E-08ED103C79CA}"/>
              </a:ext>
            </a:extLst>
          </p:cNvPr>
          <p:cNvSpPr>
            <a:spLocks noGrp="1"/>
          </p:cNvSpPr>
          <p:nvPr>
            <p:ph type="ftr" sz="quarter" idx="11"/>
          </p:nvPr>
        </p:nvSpPr>
        <p:spPr/>
        <p:txBody>
          <a:bodyPr/>
          <a:lstStyle/>
          <a:p>
            <a:endParaRPr lang="it-IT"/>
          </a:p>
        </p:txBody>
      </p:sp>
      <p:sp>
        <p:nvSpPr>
          <p:cNvPr id="7" name="Espace réservé du numéro de diapositive 6">
            <a:extLst>
              <a:ext uri="{FF2B5EF4-FFF2-40B4-BE49-F238E27FC236}">
                <a16:creationId xmlns:a16="http://schemas.microsoft.com/office/drawing/2014/main" id="{7D8F0061-B445-7E35-87C0-5967B29EC1DA}"/>
              </a:ext>
            </a:extLst>
          </p:cNvPr>
          <p:cNvSpPr>
            <a:spLocks noGrp="1"/>
          </p:cNvSpPr>
          <p:nvPr>
            <p:ph type="sldNum" sz="quarter" idx="12"/>
          </p:nvPr>
        </p:nvSpPr>
        <p:spPr/>
        <p:txBody>
          <a:bodyPr/>
          <a:lstStyle/>
          <a:p>
            <a:fld id="{C53F5906-0E24-4BE4-BB5B-A5B3A7F80080}" type="slidenum">
              <a:rPr lang="it-IT" smtClean="0"/>
              <a:t>‹n°›</a:t>
            </a:fld>
            <a:endParaRPr lang="it-IT"/>
          </a:p>
        </p:txBody>
      </p:sp>
    </p:spTree>
    <p:extLst>
      <p:ext uri="{BB962C8B-B14F-4D97-AF65-F5344CB8AC3E}">
        <p14:creationId xmlns:p14="http://schemas.microsoft.com/office/powerpoint/2010/main" val="2820718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177200-F046-8770-6E51-31DAB4E7976E}"/>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it-IT"/>
          </a:p>
        </p:txBody>
      </p:sp>
      <p:sp>
        <p:nvSpPr>
          <p:cNvPr id="3" name="Espace réservé pour une image  2">
            <a:extLst>
              <a:ext uri="{FF2B5EF4-FFF2-40B4-BE49-F238E27FC236}">
                <a16:creationId xmlns:a16="http://schemas.microsoft.com/office/drawing/2014/main" id="{FDD1FA37-D2FC-4E8C-6DD4-1E278B7C71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Espace réservé du texte 3">
            <a:extLst>
              <a:ext uri="{FF2B5EF4-FFF2-40B4-BE49-F238E27FC236}">
                <a16:creationId xmlns:a16="http://schemas.microsoft.com/office/drawing/2014/main" id="{DA633166-C2F2-C9D5-DF85-E6E92DBB67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BECF65E0-9E36-7239-68C5-C147818A852A}"/>
              </a:ext>
            </a:extLst>
          </p:cNvPr>
          <p:cNvSpPr>
            <a:spLocks noGrp="1"/>
          </p:cNvSpPr>
          <p:nvPr>
            <p:ph type="dt" sz="half" idx="10"/>
          </p:nvPr>
        </p:nvSpPr>
        <p:spPr/>
        <p:txBody>
          <a:bodyPr/>
          <a:lstStyle/>
          <a:p>
            <a:fld id="{22C0D138-C500-47A1-B137-9828D73D9489}" type="datetimeFigureOut">
              <a:rPr lang="it-IT" smtClean="0"/>
              <a:t>17/03/2025</a:t>
            </a:fld>
            <a:endParaRPr lang="it-IT"/>
          </a:p>
        </p:txBody>
      </p:sp>
      <p:sp>
        <p:nvSpPr>
          <p:cNvPr id="6" name="Espace réservé du pied de page 5">
            <a:extLst>
              <a:ext uri="{FF2B5EF4-FFF2-40B4-BE49-F238E27FC236}">
                <a16:creationId xmlns:a16="http://schemas.microsoft.com/office/drawing/2014/main" id="{3A5E1903-2574-CF16-2556-51BA239DE5A6}"/>
              </a:ext>
            </a:extLst>
          </p:cNvPr>
          <p:cNvSpPr>
            <a:spLocks noGrp="1"/>
          </p:cNvSpPr>
          <p:nvPr>
            <p:ph type="ftr" sz="quarter" idx="11"/>
          </p:nvPr>
        </p:nvSpPr>
        <p:spPr/>
        <p:txBody>
          <a:bodyPr/>
          <a:lstStyle/>
          <a:p>
            <a:endParaRPr lang="it-IT"/>
          </a:p>
        </p:txBody>
      </p:sp>
      <p:sp>
        <p:nvSpPr>
          <p:cNvPr id="7" name="Espace réservé du numéro de diapositive 6">
            <a:extLst>
              <a:ext uri="{FF2B5EF4-FFF2-40B4-BE49-F238E27FC236}">
                <a16:creationId xmlns:a16="http://schemas.microsoft.com/office/drawing/2014/main" id="{3F1D7AB5-E84F-0617-EE5C-ADBEA9848729}"/>
              </a:ext>
            </a:extLst>
          </p:cNvPr>
          <p:cNvSpPr>
            <a:spLocks noGrp="1"/>
          </p:cNvSpPr>
          <p:nvPr>
            <p:ph type="sldNum" sz="quarter" idx="12"/>
          </p:nvPr>
        </p:nvSpPr>
        <p:spPr/>
        <p:txBody>
          <a:bodyPr/>
          <a:lstStyle/>
          <a:p>
            <a:fld id="{C53F5906-0E24-4BE4-BB5B-A5B3A7F80080}" type="slidenum">
              <a:rPr lang="it-IT" smtClean="0"/>
              <a:t>‹n°›</a:t>
            </a:fld>
            <a:endParaRPr lang="it-IT"/>
          </a:p>
        </p:txBody>
      </p:sp>
    </p:spTree>
    <p:extLst>
      <p:ext uri="{BB962C8B-B14F-4D97-AF65-F5344CB8AC3E}">
        <p14:creationId xmlns:p14="http://schemas.microsoft.com/office/powerpoint/2010/main" val="1061266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2000"/>
          </a:schemeClr>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7AEF394-3679-2119-B4FE-BFCE2E84E0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a:t>Modifier le style du titre</a:t>
            </a:r>
            <a:endParaRPr lang="it-IT"/>
          </a:p>
        </p:txBody>
      </p:sp>
      <p:sp>
        <p:nvSpPr>
          <p:cNvPr id="3" name="Espace réservé du texte 2">
            <a:extLst>
              <a:ext uri="{FF2B5EF4-FFF2-40B4-BE49-F238E27FC236}">
                <a16:creationId xmlns:a16="http://schemas.microsoft.com/office/drawing/2014/main" id="{1A61B66E-2127-BB3C-68C0-5456F6E9D0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it-IT"/>
          </a:p>
        </p:txBody>
      </p:sp>
      <p:sp>
        <p:nvSpPr>
          <p:cNvPr id="4" name="Espace réservé de la date 3">
            <a:extLst>
              <a:ext uri="{FF2B5EF4-FFF2-40B4-BE49-F238E27FC236}">
                <a16:creationId xmlns:a16="http://schemas.microsoft.com/office/drawing/2014/main" id="{F1DB2653-2442-0069-6E15-6CEBFDD57B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C0D138-C500-47A1-B137-9828D73D9489}" type="datetimeFigureOut">
              <a:rPr lang="it-IT" smtClean="0"/>
              <a:t>17/03/2025</a:t>
            </a:fld>
            <a:endParaRPr lang="it-IT"/>
          </a:p>
        </p:txBody>
      </p:sp>
      <p:sp>
        <p:nvSpPr>
          <p:cNvPr id="5" name="Espace réservé du pied de page 4">
            <a:extLst>
              <a:ext uri="{FF2B5EF4-FFF2-40B4-BE49-F238E27FC236}">
                <a16:creationId xmlns:a16="http://schemas.microsoft.com/office/drawing/2014/main" id="{2C87D5EB-1DF9-0145-3683-556D05B974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Espace réservé du numéro de diapositive 5">
            <a:extLst>
              <a:ext uri="{FF2B5EF4-FFF2-40B4-BE49-F238E27FC236}">
                <a16:creationId xmlns:a16="http://schemas.microsoft.com/office/drawing/2014/main" id="{A7E21DE5-F80F-EDD5-1047-B3A959E02D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F5906-0E24-4BE4-BB5B-A5B3A7F80080}" type="slidenum">
              <a:rPr lang="it-IT" smtClean="0"/>
              <a:t>‹n°›</a:t>
            </a:fld>
            <a:endParaRPr lang="it-IT"/>
          </a:p>
        </p:txBody>
      </p:sp>
    </p:spTree>
    <p:extLst>
      <p:ext uri="{BB962C8B-B14F-4D97-AF65-F5344CB8AC3E}">
        <p14:creationId xmlns:p14="http://schemas.microsoft.com/office/powerpoint/2010/main" val="4138525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alpha val="52000"/>
          </a:schemeClr>
        </a:solidFill>
        <a:effectLst/>
      </p:bgPr>
    </p:bg>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FB59D452-6269-0E48-F80E-10ACC521787E}"/>
              </a:ext>
            </a:extLst>
          </p:cNvPr>
          <p:cNvSpPr>
            <a:spLocks noGrp="1"/>
          </p:cNvSpPr>
          <p:nvPr>
            <p:ph type="subTitle" idx="1"/>
          </p:nvPr>
        </p:nvSpPr>
        <p:spPr>
          <a:ln>
            <a:noFill/>
          </a:ln>
        </p:spPr>
        <p:txBody>
          <a:bodyPr/>
          <a:lstStyle/>
          <a:p>
            <a:r>
              <a:rPr lang="it-IT" dirty="0"/>
              <a:t> </a:t>
            </a:r>
          </a:p>
        </p:txBody>
      </p:sp>
      <p:pic>
        <p:nvPicPr>
          <p:cNvPr id="7" name="Image 6">
            <a:extLst>
              <a:ext uri="{FF2B5EF4-FFF2-40B4-BE49-F238E27FC236}">
                <a16:creationId xmlns:a16="http://schemas.microsoft.com/office/drawing/2014/main" id="{42385FB2-F7DC-AD26-BE2D-A9C660231763}"/>
              </a:ext>
            </a:extLst>
          </p:cNvPr>
          <p:cNvPicPr>
            <a:picLocks noChangeAspect="1"/>
          </p:cNvPicPr>
          <p:nvPr/>
        </p:nvPicPr>
        <p:blipFill>
          <a:blip r:embed="rId2"/>
          <a:stretch>
            <a:fillRect/>
          </a:stretch>
        </p:blipFill>
        <p:spPr>
          <a:xfrm>
            <a:off x="1595394" y="2511277"/>
            <a:ext cx="9419882" cy="3786887"/>
          </a:xfrm>
          <a:prstGeom prst="rect">
            <a:avLst/>
          </a:prstGeom>
        </p:spPr>
      </p:pic>
      <p:sp>
        <p:nvSpPr>
          <p:cNvPr id="12" name="Titre 11">
            <a:extLst>
              <a:ext uri="{FF2B5EF4-FFF2-40B4-BE49-F238E27FC236}">
                <a16:creationId xmlns:a16="http://schemas.microsoft.com/office/drawing/2014/main" id="{CB7A449E-4FF2-129A-30B0-78995E436A77}"/>
              </a:ext>
            </a:extLst>
          </p:cNvPr>
          <p:cNvSpPr>
            <a:spLocks noGrp="1"/>
          </p:cNvSpPr>
          <p:nvPr>
            <p:ph type="ctrTitle"/>
          </p:nvPr>
        </p:nvSpPr>
        <p:spPr>
          <a:xfrm>
            <a:off x="3536305" y="1423165"/>
            <a:ext cx="6988628" cy="1116984"/>
          </a:xfrm>
        </p:spPr>
        <p:txBody>
          <a:bodyPr>
            <a:normAutofit fontScale="90000"/>
          </a:bodyPr>
          <a:lstStyle/>
          <a:p>
            <a:pPr algn="l"/>
            <a:r>
              <a:rPr lang="it-IT" sz="6000" b="1" dirty="0"/>
              <a:t>L’empirismo inglese</a:t>
            </a:r>
            <a:br>
              <a:rPr lang="it-IT" sz="6000" dirty="0"/>
            </a:br>
            <a:endParaRPr lang="it-IT" dirty="0"/>
          </a:p>
        </p:txBody>
      </p:sp>
    </p:spTree>
    <p:extLst>
      <p:ext uri="{BB962C8B-B14F-4D97-AF65-F5344CB8AC3E}">
        <p14:creationId xmlns:p14="http://schemas.microsoft.com/office/powerpoint/2010/main" val="140526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2000"/>
          </a:schemeClr>
        </a:solidFill>
        <a:effectLst/>
      </p:bgPr>
    </p:bg>
    <p:spTree>
      <p:nvGrpSpPr>
        <p:cNvPr id="1" name="">
          <a:extLst>
            <a:ext uri="{FF2B5EF4-FFF2-40B4-BE49-F238E27FC236}">
              <a16:creationId xmlns:a16="http://schemas.microsoft.com/office/drawing/2014/main" id="{4D114257-2E3D-F8FD-E908-5B7838ABAC7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28579B1-D0E4-2E2F-5EC3-23ECC06AE6C2}"/>
              </a:ext>
            </a:extLst>
          </p:cNvPr>
          <p:cNvSpPr>
            <a:spLocks noGrp="1"/>
          </p:cNvSpPr>
          <p:nvPr>
            <p:ph type="title"/>
          </p:nvPr>
        </p:nvSpPr>
        <p:spPr/>
        <p:txBody>
          <a:bodyPr/>
          <a:lstStyle/>
          <a:p>
            <a:pPr algn="ctr"/>
            <a:r>
              <a:rPr lang="it-IT" dirty="0"/>
              <a:t>Locke: idee semplici e complesse</a:t>
            </a:r>
          </a:p>
        </p:txBody>
      </p:sp>
      <p:sp>
        <p:nvSpPr>
          <p:cNvPr id="3" name="Espace réservé du contenu 2">
            <a:extLst>
              <a:ext uri="{FF2B5EF4-FFF2-40B4-BE49-F238E27FC236}">
                <a16:creationId xmlns:a16="http://schemas.microsoft.com/office/drawing/2014/main" id="{E4DF891C-4125-7E2E-2969-52FE30CCA461}"/>
              </a:ext>
            </a:extLst>
          </p:cNvPr>
          <p:cNvSpPr>
            <a:spLocks noGrp="1"/>
          </p:cNvSpPr>
          <p:nvPr>
            <p:ph idx="1"/>
          </p:nvPr>
        </p:nvSpPr>
        <p:spPr>
          <a:xfrm>
            <a:off x="838200" y="1586204"/>
            <a:ext cx="10515600" cy="4906671"/>
          </a:xfrm>
        </p:spPr>
        <p:txBody>
          <a:bodyPr>
            <a:normAutofit/>
          </a:bodyPr>
          <a:lstStyle/>
          <a:p>
            <a:r>
              <a:rPr lang="it-IT" sz="2000" dirty="0"/>
              <a:t>Le </a:t>
            </a:r>
            <a:r>
              <a:rPr lang="it-IT" sz="2000" b="1" dirty="0"/>
              <a:t>idee semplici </a:t>
            </a:r>
            <a:r>
              <a:rPr lang="it-IT" sz="2000" dirty="0"/>
              <a:t>(= non decomponibili ulteriormente; es.: idea di colore, come ad es. quella del rosso, o le idee di estensione, di movimento, di figura)</a:t>
            </a:r>
          </a:p>
          <a:p>
            <a:r>
              <a:rPr lang="it-IT" sz="2000" dirty="0"/>
              <a:t>Le </a:t>
            </a:r>
            <a:r>
              <a:rPr lang="it-IT" sz="2000" b="1" dirty="0"/>
              <a:t>idee complesse </a:t>
            </a:r>
            <a:r>
              <a:rPr lang="it-IT" sz="2000" dirty="0"/>
              <a:t>(= risultano dalla fusione di più idee semplici che si presentano sempre insieme; es.: l’idea di una </a:t>
            </a:r>
            <a:r>
              <a:rPr lang="it-IT" sz="2000" b="1" dirty="0"/>
              <a:t>sostanza materiale</a:t>
            </a:r>
            <a:r>
              <a:rPr lang="it-IT" sz="2000" dirty="0"/>
              <a:t>, come ad es. l’idea di </a:t>
            </a:r>
            <a:r>
              <a:rPr lang="it-IT" sz="2000" b="1" dirty="0"/>
              <a:t>albero</a:t>
            </a:r>
            <a:r>
              <a:rPr lang="it-IT" sz="2000" dirty="0"/>
              <a:t>, che risulta dalla fusione delle idee semplici di “peso”, “colore”, “solidità”, ecc.) oppure l’idea di </a:t>
            </a:r>
            <a:r>
              <a:rPr lang="it-IT" sz="2000" b="1" dirty="0"/>
              <a:t>oro</a:t>
            </a:r>
            <a:r>
              <a:rPr lang="it-IT" sz="2000" dirty="0"/>
              <a:t>, che risulta dalla fusione di “liscio”, “giallo”, “freddo”, ecc.</a:t>
            </a:r>
          </a:p>
          <a:p>
            <a:r>
              <a:rPr lang="it-IT" sz="2000" b="1" dirty="0"/>
              <a:t>La sostanza è un’idea complessa</a:t>
            </a:r>
            <a:r>
              <a:rPr lang="it-IT" sz="2000" dirty="0"/>
              <a:t>: non esiste come percezione isolata ma come </a:t>
            </a:r>
            <a:r>
              <a:rPr lang="it-IT" sz="2000" b="1" dirty="0"/>
              <a:t>aggregato</a:t>
            </a:r>
            <a:r>
              <a:rPr lang="it-IT" sz="2000" dirty="0"/>
              <a:t> di sensazioni. E’ il </a:t>
            </a:r>
            <a:r>
              <a:rPr lang="it-IT" sz="2000" b="1" dirty="0"/>
              <a:t>sostegno</a:t>
            </a:r>
            <a:r>
              <a:rPr lang="it-IT" sz="2000" dirty="0"/>
              <a:t> (</a:t>
            </a:r>
            <a:r>
              <a:rPr lang="it-IT" sz="2000" b="1" dirty="0"/>
              <a:t>oscuro</a:t>
            </a:r>
            <a:r>
              <a:rPr lang="it-IT" sz="2000" dirty="0"/>
              <a:t>) delle sensazioni ed è come la tartaruga della favola indiana. Non è come l’idea platonica che esiste separatamente dall’oggetto, è solo un’idea complessa.</a:t>
            </a:r>
          </a:p>
          <a:p>
            <a:endParaRPr lang="it-IT" dirty="0"/>
          </a:p>
          <a:p>
            <a:r>
              <a:rPr lang="it-IT" dirty="0">
                <a:solidFill>
                  <a:srgbClr val="FF0000"/>
                </a:solidFill>
              </a:rPr>
              <a:t>Locke distrugge l’idea di sostanza.</a:t>
            </a:r>
          </a:p>
        </p:txBody>
      </p:sp>
      <p:pic>
        <p:nvPicPr>
          <p:cNvPr id="5" name="Image 4">
            <a:extLst>
              <a:ext uri="{FF2B5EF4-FFF2-40B4-BE49-F238E27FC236}">
                <a16:creationId xmlns:a16="http://schemas.microsoft.com/office/drawing/2014/main" id="{3AF4AA1C-C453-AD82-2D39-8CD93B93C2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1920" y="4420532"/>
            <a:ext cx="2821880" cy="1980267"/>
          </a:xfrm>
          <a:prstGeom prst="rect">
            <a:avLst/>
          </a:prstGeom>
        </p:spPr>
      </p:pic>
    </p:spTree>
    <p:extLst>
      <p:ext uri="{BB962C8B-B14F-4D97-AF65-F5344CB8AC3E}">
        <p14:creationId xmlns:p14="http://schemas.microsoft.com/office/powerpoint/2010/main" val="95513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2000"/>
          </a:schemeClr>
        </a:solidFill>
        <a:effectLst/>
      </p:bgPr>
    </p:bg>
    <p:spTree>
      <p:nvGrpSpPr>
        <p:cNvPr id="1" name="">
          <a:extLst>
            <a:ext uri="{FF2B5EF4-FFF2-40B4-BE49-F238E27FC236}">
              <a16:creationId xmlns:a16="http://schemas.microsoft.com/office/drawing/2014/main" id="{590CE4F0-71C0-0B95-1FBE-2E76D2EF02E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77A927C-EAD7-E691-7510-BFB913EFF23C}"/>
              </a:ext>
            </a:extLst>
          </p:cNvPr>
          <p:cNvSpPr>
            <a:spLocks noGrp="1"/>
          </p:cNvSpPr>
          <p:nvPr>
            <p:ph type="title"/>
          </p:nvPr>
        </p:nvSpPr>
        <p:spPr/>
        <p:txBody>
          <a:bodyPr/>
          <a:lstStyle/>
          <a:p>
            <a:pPr algn="ctr"/>
            <a:r>
              <a:rPr lang="it-IT" dirty="0"/>
              <a:t>Locke: la critica all’idea di sostanza</a:t>
            </a:r>
          </a:p>
        </p:txBody>
      </p:sp>
      <p:sp>
        <p:nvSpPr>
          <p:cNvPr id="3" name="Espace réservé du contenu 2">
            <a:extLst>
              <a:ext uri="{FF2B5EF4-FFF2-40B4-BE49-F238E27FC236}">
                <a16:creationId xmlns:a16="http://schemas.microsoft.com/office/drawing/2014/main" id="{2028241D-8B79-6337-DB54-ED5DA4E56EFB}"/>
              </a:ext>
            </a:extLst>
          </p:cNvPr>
          <p:cNvSpPr>
            <a:spLocks noGrp="1"/>
          </p:cNvSpPr>
          <p:nvPr>
            <p:ph idx="1"/>
          </p:nvPr>
        </p:nvSpPr>
        <p:spPr>
          <a:xfrm>
            <a:off x="838200" y="1586204"/>
            <a:ext cx="10515600" cy="4906671"/>
          </a:xfrm>
        </p:spPr>
        <p:txBody>
          <a:bodyPr>
            <a:normAutofit/>
          </a:bodyPr>
          <a:lstStyle/>
          <a:p>
            <a:r>
              <a:rPr lang="it-IT" sz="2400" dirty="0"/>
              <a:t>Locke non nega l’esperienza (l’esperienza </a:t>
            </a:r>
            <a:r>
              <a:rPr lang="it-IT" sz="2400"/>
              <a:t>della sostanza), </a:t>
            </a:r>
            <a:r>
              <a:rPr lang="it-IT" sz="2400" dirty="0"/>
              <a:t>ma la mostra per quello che è, con i suoi limiti: noi pensiamo che il mondo sia un insieme di sostanze fatte in un certo modo, e così via e invece si tratta di idee complesse (che noi formiamo con la mente, ma che non risultano da percezioni) che non hanno la stessa evidenza (l’evidenza di cui parlava Cartesio) di quelle semplici, e così via. </a:t>
            </a:r>
          </a:p>
          <a:p>
            <a:endParaRPr lang="it-IT" sz="2400" dirty="0"/>
          </a:p>
          <a:p>
            <a:r>
              <a:rPr lang="it-IT" sz="2400" dirty="0"/>
              <a:t>L’idea centrale del </a:t>
            </a:r>
            <a:r>
              <a:rPr lang="it-IT" sz="2400" i="1" dirty="0"/>
              <a:t>Saggio sull’intelletto umano </a:t>
            </a:r>
            <a:r>
              <a:rPr lang="it-IT" sz="2400" dirty="0"/>
              <a:t>di Locke è che </a:t>
            </a:r>
            <a:r>
              <a:rPr lang="it-IT" sz="2400" dirty="0">
                <a:solidFill>
                  <a:srgbClr val="FF0000"/>
                </a:solidFill>
              </a:rPr>
              <a:t>“le nostre idee sono la rappresentazione del mondo, ma solo alcuni aspetti di quel mondo sono ciò che sembrano” </a:t>
            </a:r>
            <a:r>
              <a:rPr lang="it-IT" sz="2400" dirty="0"/>
              <a:t>(Warburton)</a:t>
            </a:r>
          </a:p>
        </p:txBody>
      </p:sp>
      <p:pic>
        <p:nvPicPr>
          <p:cNvPr id="5" name="Image 4">
            <a:extLst>
              <a:ext uri="{FF2B5EF4-FFF2-40B4-BE49-F238E27FC236}">
                <a16:creationId xmlns:a16="http://schemas.microsoft.com/office/drawing/2014/main" id="{794078DF-F432-4E76-0446-07753D28B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1920" y="4512608"/>
            <a:ext cx="2821880" cy="1980267"/>
          </a:xfrm>
          <a:prstGeom prst="rect">
            <a:avLst/>
          </a:prstGeom>
        </p:spPr>
      </p:pic>
    </p:spTree>
    <p:extLst>
      <p:ext uri="{BB962C8B-B14F-4D97-AF65-F5344CB8AC3E}">
        <p14:creationId xmlns:p14="http://schemas.microsoft.com/office/powerpoint/2010/main" val="2208813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2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5E9E05-F0FC-8FAE-46B5-ABA179CF7D25}"/>
              </a:ext>
            </a:extLst>
          </p:cNvPr>
          <p:cNvSpPr>
            <a:spLocks noGrp="1"/>
          </p:cNvSpPr>
          <p:nvPr>
            <p:ph type="title"/>
          </p:nvPr>
        </p:nvSpPr>
        <p:spPr/>
        <p:txBody>
          <a:bodyPr/>
          <a:lstStyle/>
          <a:p>
            <a:pPr algn="ctr"/>
            <a:r>
              <a:rPr lang="it-IT" b="1" dirty="0"/>
              <a:t>Berkeley</a:t>
            </a:r>
          </a:p>
        </p:txBody>
      </p:sp>
      <p:pic>
        <p:nvPicPr>
          <p:cNvPr id="5" name="Espace réservé du contenu 4">
            <a:extLst>
              <a:ext uri="{FF2B5EF4-FFF2-40B4-BE49-F238E27FC236}">
                <a16:creationId xmlns:a16="http://schemas.microsoft.com/office/drawing/2014/main" id="{AFFA8A91-4865-B8E8-B7B2-1D91F346D877}"/>
              </a:ext>
            </a:extLst>
          </p:cNvPr>
          <p:cNvPicPr>
            <a:picLocks noGrp="1" noChangeAspect="1"/>
          </p:cNvPicPr>
          <p:nvPr>
            <p:ph idx="1"/>
          </p:nvPr>
        </p:nvPicPr>
        <p:blipFill>
          <a:blip r:embed="rId2"/>
          <a:stretch>
            <a:fillRect/>
          </a:stretch>
        </p:blipFill>
        <p:spPr>
          <a:xfrm>
            <a:off x="4612358" y="1471713"/>
            <a:ext cx="2967284" cy="4782096"/>
          </a:xfrm>
        </p:spPr>
      </p:pic>
    </p:spTree>
    <p:extLst>
      <p:ext uri="{BB962C8B-B14F-4D97-AF65-F5344CB8AC3E}">
        <p14:creationId xmlns:p14="http://schemas.microsoft.com/office/powerpoint/2010/main" val="4181305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2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5E9E05-F0FC-8FAE-46B5-ABA179CF7D25}"/>
              </a:ext>
            </a:extLst>
          </p:cNvPr>
          <p:cNvSpPr>
            <a:spLocks noGrp="1"/>
          </p:cNvSpPr>
          <p:nvPr>
            <p:ph type="title"/>
          </p:nvPr>
        </p:nvSpPr>
        <p:spPr/>
        <p:txBody>
          <a:bodyPr/>
          <a:lstStyle/>
          <a:p>
            <a:pPr algn="ctr"/>
            <a:r>
              <a:rPr lang="it-IT" dirty="0"/>
              <a:t>Berkeley</a:t>
            </a:r>
          </a:p>
        </p:txBody>
      </p:sp>
      <p:sp>
        <p:nvSpPr>
          <p:cNvPr id="3" name="Espace réservé du contenu 2">
            <a:extLst>
              <a:ext uri="{FF2B5EF4-FFF2-40B4-BE49-F238E27FC236}">
                <a16:creationId xmlns:a16="http://schemas.microsoft.com/office/drawing/2014/main" id="{E45B8E35-8C55-C97A-6856-6BC0F57AD1E4}"/>
              </a:ext>
            </a:extLst>
          </p:cNvPr>
          <p:cNvSpPr>
            <a:spLocks noGrp="1"/>
          </p:cNvSpPr>
          <p:nvPr>
            <p:ph idx="1"/>
          </p:nvPr>
        </p:nvSpPr>
        <p:spPr>
          <a:xfrm>
            <a:off x="838200" y="1380931"/>
            <a:ext cx="10515600" cy="5225142"/>
          </a:xfrm>
        </p:spPr>
        <p:txBody>
          <a:bodyPr>
            <a:normAutofit/>
          </a:bodyPr>
          <a:lstStyle/>
          <a:p>
            <a:r>
              <a:rPr lang="it-IT" sz="2000" dirty="0"/>
              <a:t>Nega la distinzione tra qualità primarie e secondarie. </a:t>
            </a:r>
            <a:r>
              <a:rPr lang="it-IT" sz="2000" dirty="0">
                <a:solidFill>
                  <a:srgbClr val="FF0000"/>
                </a:solidFill>
              </a:rPr>
              <a:t>Tutte le qualità sono secondarie e cioè </a:t>
            </a:r>
            <a:r>
              <a:rPr lang="it-IT" sz="2000" b="1" dirty="0">
                <a:solidFill>
                  <a:srgbClr val="FF0000"/>
                </a:solidFill>
              </a:rPr>
              <a:t>esistono solo nella nostra percezione</a:t>
            </a:r>
            <a:r>
              <a:rPr lang="it-IT" sz="2000" dirty="0">
                <a:solidFill>
                  <a:srgbClr val="FF0000"/>
                </a:solidFill>
              </a:rPr>
              <a:t>. </a:t>
            </a:r>
          </a:p>
          <a:p>
            <a:r>
              <a:rPr lang="it-IT" sz="2000" dirty="0"/>
              <a:t>Essere significa essere percepito, cioè esistere nella percezione. Per Locke invece, essere significa due cose: esistere nella realtà (fuori di noi: qualità primarie) ed esistere nella nostra percezione (qualità secondarie).</a:t>
            </a:r>
          </a:p>
          <a:p>
            <a:endParaRPr lang="it-IT" sz="2000" dirty="0"/>
          </a:p>
          <a:p>
            <a:r>
              <a:rPr lang="it-IT" sz="2000" dirty="0">
                <a:solidFill>
                  <a:srgbClr val="984807"/>
                </a:solidFill>
                <a:effectLst/>
                <a:latin typeface="Ebrima" panose="02000000000000000000" pitchFamily="2" charset="0"/>
                <a:ea typeface="Times New Roman" panose="02020603050405020304" pitchFamily="18" charset="0"/>
              </a:rPr>
              <a:t>non </a:t>
            </a:r>
            <a:r>
              <a:rPr lang="it-IT" sz="2000" dirty="0">
                <a:effectLst/>
                <a:latin typeface="Ebrima" panose="02000000000000000000" pitchFamily="2" charset="0"/>
                <a:ea typeface="Times New Roman" panose="02020603050405020304" pitchFamily="18" charset="0"/>
              </a:rPr>
              <a:t>posso </a:t>
            </a:r>
            <a:r>
              <a:rPr lang="it-IT" sz="2000" dirty="0">
                <a:solidFill>
                  <a:srgbClr val="984806"/>
                </a:solidFill>
                <a:effectLst/>
                <a:latin typeface="Ebrima" panose="02000000000000000000" pitchFamily="2" charset="0"/>
                <a:ea typeface="Times New Roman" panose="02020603050405020304" pitchFamily="18" charset="0"/>
              </a:rPr>
              <a:t>“formarmi l’idea di un corpo esteso o in moto senza attribuirgli anche un colore o altra qualità sensibile che si riconosce esistere solo nella mente; </a:t>
            </a:r>
            <a:r>
              <a:rPr lang="it-IT" sz="2000" u="sng" dirty="0">
                <a:solidFill>
                  <a:srgbClr val="984806"/>
                </a:solidFill>
                <a:effectLst/>
                <a:latin typeface="Ebrima" panose="02000000000000000000" pitchFamily="2" charset="0"/>
                <a:ea typeface="Times New Roman" panose="02020603050405020304" pitchFamily="18" charset="0"/>
              </a:rPr>
              <a:t>sicché l’estensione, la forma ed il moto, astratti dalle altre qualità sensibili, sono inconcepibili; dove sono dunque le altre qualità sensibili, ivi saranno anche le qualità primarie; cioè saranno anch’esse nella mente e non altrove</a:t>
            </a:r>
            <a:r>
              <a:rPr lang="it-IT" sz="2000" dirty="0">
                <a:solidFill>
                  <a:srgbClr val="984806"/>
                </a:solidFill>
                <a:effectLst/>
                <a:latin typeface="Ebrima" panose="02000000000000000000" pitchFamily="2" charset="0"/>
                <a:ea typeface="Times New Roman" panose="02020603050405020304" pitchFamily="18" charset="0"/>
              </a:rPr>
              <a:t>.” </a:t>
            </a:r>
            <a:r>
              <a:rPr lang="it-IT" sz="2000" dirty="0">
                <a:effectLst/>
                <a:latin typeface="Ebrima" panose="02000000000000000000" pitchFamily="2" charset="0"/>
                <a:ea typeface="Times New Roman" panose="02020603050405020304" pitchFamily="18" charset="0"/>
              </a:rPr>
              <a:t>(Berkeley)</a:t>
            </a:r>
            <a:endParaRPr lang="it-IT" sz="2000" dirty="0">
              <a:effectLst/>
              <a:latin typeface="Times New Roman" panose="02020603050405020304" pitchFamily="18" charset="0"/>
              <a:ea typeface="Times New Roman" panose="02020603050405020304" pitchFamily="18" charset="0"/>
            </a:endParaRPr>
          </a:p>
          <a:p>
            <a:endParaRPr lang="it-IT" sz="2000" dirty="0"/>
          </a:p>
          <a:p>
            <a:r>
              <a:rPr lang="it-IT" sz="2000" dirty="0">
                <a:solidFill>
                  <a:srgbClr val="984806"/>
                </a:solidFill>
                <a:effectLst/>
                <a:latin typeface="Ebrima" panose="02000000000000000000" pitchFamily="2" charset="0"/>
                <a:ea typeface="Times New Roman" panose="02020603050405020304" pitchFamily="18" charset="0"/>
              </a:rPr>
              <a:t>“Vedo questa ciliegia, la sento, la tocco… essa è quindi reale. Tolte le sensazioni di dolcezza, umidità, ruvidità, e il colore rosso, togliete via la ciliegia… Una ciliegia – affermo – non è niente più che una congerie di impressioni sensibili, o idee percepite dai sensi.”</a:t>
            </a:r>
            <a:r>
              <a:rPr lang="it-IT" sz="2000" dirty="0">
                <a:effectLst/>
                <a:latin typeface="Ebrima" panose="02000000000000000000" pitchFamily="2" charset="0"/>
                <a:ea typeface="Times New Roman" panose="02020603050405020304" pitchFamily="18" charset="0"/>
              </a:rPr>
              <a:t> (Berkeley)</a:t>
            </a:r>
            <a:endParaRPr lang="it-IT" sz="2000" dirty="0">
              <a:effectLst/>
              <a:latin typeface="Times New Roman" panose="02020603050405020304" pitchFamily="18" charset="0"/>
              <a:ea typeface="Times New Roman" panose="02020603050405020304" pitchFamily="18" charset="0"/>
            </a:endParaRPr>
          </a:p>
          <a:p>
            <a:endParaRPr lang="it-IT" dirty="0"/>
          </a:p>
        </p:txBody>
      </p:sp>
    </p:spTree>
    <p:extLst>
      <p:ext uri="{BB962C8B-B14F-4D97-AF65-F5344CB8AC3E}">
        <p14:creationId xmlns:p14="http://schemas.microsoft.com/office/powerpoint/2010/main" val="2405919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2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22899B-0690-CD2C-356D-3460365E7B24}"/>
              </a:ext>
            </a:extLst>
          </p:cNvPr>
          <p:cNvSpPr>
            <a:spLocks noGrp="1"/>
          </p:cNvSpPr>
          <p:nvPr>
            <p:ph type="title"/>
          </p:nvPr>
        </p:nvSpPr>
        <p:spPr/>
        <p:txBody>
          <a:bodyPr/>
          <a:lstStyle/>
          <a:p>
            <a:pPr algn="ctr"/>
            <a:r>
              <a:rPr lang="it-IT" dirty="0"/>
              <a:t>Argomenti di Berkeley </a:t>
            </a:r>
            <a:br>
              <a:rPr lang="it-IT" dirty="0"/>
            </a:br>
            <a:r>
              <a:rPr lang="it-IT" dirty="0"/>
              <a:t>contro l’esistenza delle qualità primarie </a:t>
            </a:r>
          </a:p>
        </p:txBody>
      </p:sp>
      <p:sp>
        <p:nvSpPr>
          <p:cNvPr id="3" name="Espace réservé du contenu 2">
            <a:extLst>
              <a:ext uri="{FF2B5EF4-FFF2-40B4-BE49-F238E27FC236}">
                <a16:creationId xmlns:a16="http://schemas.microsoft.com/office/drawing/2014/main" id="{4F652013-DABA-6170-503E-D9D2B9FE1182}"/>
              </a:ext>
            </a:extLst>
          </p:cNvPr>
          <p:cNvSpPr>
            <a:spLocks noGrp="1"/>
          </p:cNvSpPr>
          <p:nvPr>
            <p:ph idx="1"/>
          </p:nvPr>
        </p:nvSpPr>
        <p:spPr/>
        <p:txBody>
          <a:bodyPr/>
          <a:lstStyle/>
          <a:p>
            <a:pPr marL="342900" indent="-342900">
              <a:buAutoNum type="arabicPeriod"/>
            </a:pPr>
            <a:endParaRPr lang="it-IT" sz="1800" dirty="0">
              <a:solidFill>
                <a:srgbClr val="000000"/>
              </a:solidFill>
              <a:effectLst/>
              <a:latin typeface="Corbel" panose="020B0503020204020204" pitchFamily="34" charset="0"/>
              <a:ea typeface="Malgun Gothic" panose="020B0503020000020004" pitchFamily="34" charset="-127"/>
            </a:endParaRPr>
          </a:p>
          <a:p>
            <a:pPr marL="342900" indent="-342900">
              <a:buAutoNum type="arabicPeriod"/>
            </a:pPr>
            <a:r>
              <a:rPr lang="it-IT" sz="1800" dirty="0">
                <a:solidFill>
                  <a:srgbClr val="000000"/>
                </a:solidFill>
                <a:effectLst/>
                <a:latin typeface="Corbel" panose="020B0503020204020204" pitchFamily="34" charset="0"/>
                <a:ea typeface="Malgun Gothic" panose="020B0503020000020004" pitchFamily="34" charset="-127"/>
              </a:rPr>
              <a:t>Come faccio a percepire una forma (qualità primaria), se essa non è ricoperta da un colore (qualità secondaria)?</a:t>
            </a:r>
            <a:endParaRPr lang="it-IT" sz="1800" dirty="0">
              <a:latin typeface="Times New Roman" panose="02020603050405020304" pitchFamily="18" charset="0"/>
              <a:ea typeface="Malgun Gothic" panose="020B0503020000020004" pitchFamily="34" charset="-127"/>
            </a:endParaRPr>
          </a:p>
          <a:p>
            <a:pPr marL="342900" indent="-342900">
              <a:buAutoNum type="arabicPeriod"/>
            </a:pPr>
            <a:endParaRPr lang="it-IT" sz="1800" dirty="0">
              <a:solidFill>
                <a:srgbClr val="000000"/>
              </a:solidFill>
              <a:effectLst/>
              <a:latin typeface="Corbel" panose="020B0503020204020204" pitchFamily="34" charset="0"/>
              <a:ea typeface="Malgun Gothic" panose="020B0503020000020004" pitchFamily="34" charset="-127"/>
            </a:endParaRPr>
          </a:p>
          <a:p>
            <a:pPr marL="342900" indent="-342900">
              <a:buAutoNum type="arabicPeriod"/>
            </a:pPr>
            <a:r>
              <a:rPr lang="it-IT" sz="1800" dirty="0">
                <a:solidFill>
                  <a:srgbClr val="000000"/>
                </a:solidFill>
                <a:effectLst/>
                <a:latin typeface="Corbel" panose="020B0503020204020204" pitchFamily="34" charset="0"/>
                <a:ea typeface="Malgun Gothic" panose="020B0503020000020004" pitchFamily="34" charset="-127"/>
              </a:rPr>
              <a:t>Se i sensi </a:t>
            </a:r>
            <a:r>
              <a:rPr lang="it-IT" sz="1800" i="1" dirty="0">
                <a:solidFill>
                  <a:srgbClr val="000000"/>
                </a:solidFill>
                <a:effectLst/>
                <a:latin typeface="Corbel" panose="020B0503020204020204" pitchFamily="34" charset="0"/>
                <a:ea typeface="Malgun Gothic" panose="020B0503020000020004" pitchFamily="34" charset="-127"/>
              </a:rPr>
              <a:t>rispecchiassero</a:t>
            </a:r>
            <a:r>
              <a:rPr lang="it-IT" sz="1800" dirty="0">
                <a:solidFill>
                  <a:srgbClr val="000000"/>
                </a:solidFill>
                <a:effectLst/>
                <a:latin typeface="Corbel" panose="020B0503020204020204" pitchFamily="34" charset="0"/>
                <a:ea typeface="Malgun Gothic" panose="020B0503020000020004" pitchFamily="34" charset="-127"/>
              </a:rPr>
              <a:t> le cose come esse sono fuori di noi (come sostiene Locke con la sua teoria delle qualità primarie) allora ciascun senso, a suo modo, dovrebbe fornirci la stessa immagine dello stesso oggetto. Invece così non accade e una cosa che al tatto appare in un modo, alla vista appare in un altro. Es. del cubo che appare al cieco risanato.</a:t>
            </a:r>
          </a:p>
          <a:p>
            <a:pPr marL="342900" indent="-342900">
              <a:buAutoNum type="arabicPeriod"/>
            </a:pPr>
            <a:endParaRPr lang="it-IT" sz="1800" dirty="0">
              <a:solidFill>
                <a:srgbClr val="000000"/>
              </a:solidFill>
              <a:latin typeface="Corbel" panose="020B0503020204020204" pitchFamily="34" charset="0"/>
              <a:ea typeface="Malgun Gothic" panose="020B0503020000020004" pitchFamily="34" charset="-127"/>
            </a:endParaRPr>
          </a:p>
          <a:p>
            <a:pPr marL="342900" indent="-342900">
              <a:buAutoNum type="arabicPeriod"/>
            </a:pPr>
            <a:r>
              <a:rPr lang="it-IT" sz="1800" dirty="0">
                <a:solidFill>
                  <a:srgbClr val="000000"/>
                </a:solidFill>
                <a:latin typeface="Corbel" panose="020B0503020204020204" pitchFamily="34" charset="0"/>
                <a:ea typeface="Malgun Gothic" panose="020B0503020000020004" pitchFamily="34" charset="-127"/>
              </a:rPr>
              <a:t>La grandezza e il movimento, che per Locke sono qualità primarie, in realtà appaiono diversamente all’osservatore: alcuni avvertono il movimento in modo più lento, altri più veloce; la percezione della grandezza varia secondo l’età del soggetto: un bambino vede una stanza più grande rispetto a quando è adulto, ecc.</a:t>
            </a:r>
            <a:endParaRPr lang="it-IT" sz="1800" dirty="0">
              <a:effectLst/>
              <a:latin typeface="Times New Roman" panose="02020603050405020304" pitchFamily="18" charset="0"/>
              <a:ea typeface="Times New Roman" panose="02020603050405020304" pitchFamily="18" charset="0"/>
            </a:endParaRPr>
          </a:p>
          <a:p>
            <a:endParaRPr lang="it-IT" dirty="0"/>
          </a:p>
        </p:txBody>
      </p:sp>
    </p:spTree>
    <p:extLst>
      <p:ext uri="{BB962C8B-B14F-4D97-AF65-F5344CB8AC3E}">
        <p14:creationId xmlns:p14="http://schemas.microsoft.com/office/powerpoint/2010/main" val="2784864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2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975C70-2E5C-0594-8CA9-B9AA2E24978C}"/>
              </a:ext>
            </a:extLst>
          </p:cNvPr>
          <p:cNvSpPr>
            <a:spLocks noGrp="1"/>
          </p:cNvSpPr>
          <p:nvPr>
            <p:ph type="title"/>
          </p:nvPr>
        </p:nvSpPr>
        <p:spPr/>
        <p:txBody>
          <a:bodyPr/>
          <a:lstStyle/>
          <a:p>
            <a:pPr algn="ctr"/>
            <a:r>
              <a:rPr lang="it-IT" b="1" i="1" dirty="0"/>
              <a:t>Esse est </a:t>
            </a:r>
            <a:r>
              <a:rPr lang="it-IT" b="1" i="1" dirty="0" err="1"/>
              <a:t>percipi</a:t>
            </a:r>
            <a:r>
              <a:rPr lang="it-IT" b="1" i="1" dirty="0"/>
              <a:t> </a:t>
            </a:r>
            <a:r>
              <a:rPr lang="it-IT" i="1" dirty="0"/>
              <a:t>=</a:t>
            </a:r>
            <a:br>
              <a:rPr lang="it-IT" dirty="0"/>
            </a:br>
            <a:r>
              <a:rPr lang="it-IT" dirty="0"/>
              <a:t>= </a:t>
            </a:r>
            <a:r>
              <a:rPr lang="it-IT" b="1" dirty="0"/>
              <a:t>essere è essere percepito</a:t>
            </a:r>
          </a:p>
        </p:txBody>
      </p:sp>
      <p:sp>
        <p:nvSpPr>
          <p:cNvPr id="3" name="Espace réservé du contenu 2">
            <a:extLst>
              <a:ext uri="{FF2B5EF4-FFF2-40B4-BE49-F238E27FC236}">
                <a16:creationId xmlns:a16="http://schemas.microsoft.com/office/drawing/2014/main" id="{45EE703E-2C7B-1816-A5FD-8FB383A1F089}"/>
              </a:ext>
            </a:extLst>
          </p:cNvPr>
          <p:cNvSpPr>
            <a:spLocks noGrp="1"/>
          </p:cNvSpPr>
          <p:nvPr>
            <p:ph idx="1"/>
          </p:nvPr>
        </p:nvSpPr>
        <p:spPr/>
        <p:txBody>
          <a:bodyPr/>
          <a:lstStyle/>
          <a:p>
            <a:endParaRPr lang="it-IT" sz="1800" dirty="0">
              <a:effectLst/>
              <a:latin typeface="Ebrima" panose="02000000000000000000" pitchFamily="2" charset="0"/>
              <a:ea typeface="Times New Roman" panose="02020603050405020304" pitchFamily="18" charset="0"/>
            </a:endParaRPr>
          </a:p>
          <a:p>
            <a:pPr marL="0" indent="0">
              <a:buNone/>
            </a:pPr>
            <a:r>
              <a:rPr lang="it-IT" sz="2400" dirty="0">
                <a:effectLst/>
                <a:latin typeface="Ebrima" panose="02000000000000000000" pitchFamily="2" charset="0"/>
                <a:ea typeface="Times New Roman" panose="02020603050405020304" pitchFamily="18" charset="0"/>
              </a:rPr>
              <a:t>Dire che esistono qualità primarie (cioè fuori dalla mente) è impossibile. Infatti, </a:t>
            </a:r>
            <a:r>
              <a:rPr lang="it-IT" sz="2400" dirty="0">
                <a:solidFill>
                  <a:srgbClr val="984806"/>
                </a:solidFill>
                <a:effectLst/>
                <a:latin typeface="Ebrima" panose="02000000000000000000" pitchFamily="2" charset="0"/>
                <a:ea typeface="Times New Roman" panose="02020603050405020304" pitchFamily="18" charset="0"/>
              </a:rPr>
              <a:t>“l’esistenza di un’idea consiste nel venir percepita: </a:t>
            </a:r>
            <a:r>
              <a:rPr lang="it-IT" sz="2400" i="1" dirty="0">
                <a:solidFill>
                  <a:srgbClr val="984806"/>
                </a:solidFill>
                <a:effectLst/>
                <a:latin typeface="Ebrima" panose="02000000000000000000" pitchFamily="2" charset="0"/>
                <a:ea typeface="Times New Roman" panose="02020603050405020304" pitchFamily="18" charset="0"/>
              </a:rPr>
              <a:t>esse est </a:t>
            </a:r>
            <a:r>
              <a:rPr lang="it-IT" sz="2400" i="1" dirty="0" err="1">
                <a:solidFill>
                  <a:srgbClr val="984806"/>
                </a:solidFill>
                <a:effectLst/>
                <a:latin typeface="Ebrima" panose="02000000000000000000" pitchFamily="2" charset="0"/>
                <a:ea typeface="Times New Roman" panose="02020603050405020304" pitchFamily="18" charset="0"/>
              </a:rPr>
              <a:t>percipi</a:t>
            </a:r>
            <a:r>
              <a:rPr lang="it-IT" sz="2400" dirty="0">
                <a:effectLst/>
                <a:latin typeface="Ebrima" panose="02000000000000000000" pitchFamily="2" charset="0"/>
                <a:ea typeface="Times New Roman" panose="02020603050405020304" pitchFamily="18" charset="0"/>
              </a:rPr>
              <a:t> </a:t>
            </a:r>
            <a:r>
              <a:rPr lang="it-IT" sz="2400" dirty="0">
                <a:solidFill>
                  <a:srgbClr val="984806"/>
                </a:solidFill>
                <a:effectLst/>
                <a:latin typeface="Ebrima" panose="02000000000000000000" pitchFamily="2" charset="0"/>
                <a:ea typeface="Times New Roman" panose="02020603050405020304" pitchFamily="18" charset="0"/>
              </a:rPr>
              <a:t>[= essere significa essere percepito]”</a:t>
            </a:r>
            <a:r>
              <a:rPr lang="it-IT" sz="2400" dirty="0">
                <a:effectLst/>
                <a:latin typeface="Ebrima" panose="02000000000000000000" pitchFamily="2" charset="0"/>
                <a:ea typeface="Times New Roman" panose="02020603050405020304" pitchFamily="18" charset="0"/>
              </a:rPr>
              <a:t> e nulla può esistere senza la mente che lo percepisce: </a:t>
            </a:r>
          </a:p>
          <a:p>
            <a:pPr marL="0" indent="0">
              <a:buNone/>
            </a:pPr>
            <a:r>
              <a:rPr lang="it-IT" sz="2400" dirty="0">
                <a:solidFill>
                  <a:srgbClr val="984806"/>
                </a:solidFill>
                <a:effectLst/>
                <a:latin typeface="Ebrima" panose="02000000000000000000" pitchFamily="2" charset="0"/>
                <a:ea typeface="Times New Roman" panose="02020603050405020304" pitchFamily="18" charset="0"/>
              </a:rPr>
              <a:t>“dico che la tavola su cui scrivo esiste, cioè la vedo e la tocco; e se fossi fuori dal mio studio direi che esiste intendendo dire che potrei percepirla se fossi nel mio studio, ovvero che c’è qualche altro spirito che attualmente la percepisce; c’era un odore, cioè era sentito; c’era un suono, cioè era udito; c’era un colore o una forma e cioè era percepita con la vista o col tatto; ecco tutto quello che posso intendere con espressioni del genere.”</a:t>
            </a:r>
            <a:endParaRPr lang="it-IT" sz="2400" dirty="0">
              <a:effectLst/>
              <a:latin typeface="Times New Roman" panose="02020603050405020304" pitchFamily="18" charset="0"/>
              <a:ea typeface="Times New Roman" panose="02020603050405020304" pitchFamily="18" charset="0"/>
            </a:endParaRPr>
          </a:p>
          <a:p>
            <a:endParaRPr lang="it-IT" dirty="0"/>
          </a:p>
        </p:txBody>
      </p:sp>
    </p:spTree>
    <p:extLst>
      <p:ext uri="{BB962C8B-B14F-4D97-AF65-F5344CB8AC3E}">
        <p14:creationId xmlns:p14="http://schemas.microsoft.com/office/powerpoint/2010/main" val="3108791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2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D749A7-0B68-BE4B-343B-649846F62E1F}"/>
              </a:ext>
            </a:extLst>
          </p:cNvPr>
          <p:cNvSpPr>
            <a:spLocks noGrp="1"/>
          </p:cNvSpPr>
          <p:nvPr>
            <p:ph type="title"/>
          </p:nvPr>
        </p:nvSpPr>
        <p:spPr/>
        <p:txBody>
          <a:bodyPr/>
          <a:lstStyle/>
          <a:p>
            <a:pPr algn="ctr"/>
            <a:r>
              <a:rPr lang="it-IT" dirty="0"/>
              <a:t>L’idealismo</a:t>
            </a:r>
          </a:p>
        </p:txBody>
      </p:sp>
      <p:sp>
        <p:nvSpPr>
          <p:cNvPr id="3" name="Espace réservé du contenu 2">
            <a:extLst>
              <a:ext uri="{FF2B5EF4-FFF2-40B4-BE49-F238E27FC236}">
                <a16:creationId xmlns:a16="http://schemas.microsoft.com/office/drawing/2014/main" id="{2229CD43-D499-D438-4B9D-B7F65D91B8CD}"/>
              </a:ext>
            </a:extLst>
          </p:cNvPr>
          <p:cNvSpPr>
            <a:spLocks noGrp="1"/>
          </p:cNvSpPr>
          <p:nvPr>
            <p:ph idx="1"/>
          </p:nvPr>
        </p:nvSpPr>
        <p:spPr/>
        <p:txBody>
          <a:bodyPr/>
          <a:lstStyle/>
          <a:p>
            <a:pPr marL="0" indent="0">
              <a:buNone/>
            </a:pPr>
            <a:endParaRPr lang="it-IT" sz="2000" dirty="0">
              <a:solidFill>
                <a:srgbClr val="984806"/>
              </a:solidFill>
              <a:effectLst/>
              <a:latin typeface="Ebrima" panose="02000000000000000000" pitchFamily="2" charset="0"/>
              <a:ea typeface="Times New Roman" panose="02020603050405020304" pitchFamily="18" charset="0"/>
            </a:endParaRPr>
          </a:p>
          <a:p>
            <a:pPr marL="0" indent="0">
              <a:buNone/>
            </a:pPr>
            <a:endParaRPr lang="it-IT" sz="2000" dirty="0">
              <a:solidFill>
                <a:srgbClr val="984806"/>
              </a:solidFill>
              <a:latin typeface="Ebrima" panose="02000000000000000000" pitchFamily="2" charset="0"/>
              <a:ea typeface="Times New Roman" panose="02020603050405020304" pitchFamily="18" charset="0"/>
            </a:endParaRPr>
          </a:p>
          <a:p>
            <a:pPr marL="0" indent="0">
              <a:buNone/>
            </a:pPr>
            <a:r>
              <a:rPr lang="it-IT" dirty="0">
                <a:solidFill>
                  <a:srgbClr val="984806"/>
                </a:solidFill>
                <a:effectLst/>
                <a:latin typeface="Ebrima" panose="02000000000000000000" pitchFamily="2" charset="0"/>
                <a:ea typeface="Times New Roman" panose="02020603050405020304" pitchFamily="18" charset="0"/>
              </a:rPr>
              <a:t>“tutta la volta del cielo e l’arredamento della Terra, tutti quei corpi che compongono la potente macchina del mondo, non esistono senza una mente.” </a:t>
            </a:r>
            <a:r>
              <a:rPr lang="it-IT" dirty="0">
                <a:effectLst/>
                <a:latin typeface="Ebrima" panose="02000000000000000000" pitchFamily="2" charset="0"/>
                <a:ea typeface="Times New Roman" panose="02020603050405020304" pitchFamily="18" charset="0"/>
              </a:rPr>
              <a:t>(Berkeley)</a:t>
            </a:r>
            <a:endParaRPr lang="it-IT" dirty="0">
              <a:effectLst/>
              <a:latin typeface="Times New Roman" panose="02020603050405020304" pitchFamily="18" charset="0"/>
              <a:ea typeface="Times New Roman" panose="02020603050405020304" pitchFamily="18" charset="0"/>
            </a:endParaRPr>
          </a:p>
          <a:p>
            <a:endParaRPr lang="it-IT" dirty="0"/>
          </a:p>
        </p:txBody>
      </p:sp>
    </p:spTree>
    <p:extLst>
      <p:ext uri="{BB962C8B-B14F-4D97-AF65-F5344CB8AC3E}">
        <p14:creationId xmlns:p14="http://schemas.microsoft.com/office/powerpoint/2010/main" val="2319539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2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83421A-2DC5-B151-EC46-CC47C2CFBB36}"/>
              </a:ext>
            </a:extLst>
          </p:cNvPr>
          <p:cNvSpPr>
            <a:spLocks noGrp="1"/>
          </p:cNvSpPr>
          <p:nvPr>
            <p:ph type="title"/>
          </p:nvPr>
        </p:nvSpPr>
        <p:spPr/>
        <p:txBody>
          <a:bodyPr/>
          <a:lstStyle/>
          <a:p>
            <a:pPr algn="ctr"/>
            <a:r>
              <a:rPr lang="it-IT" dirty="0"/>
              <a:t>L’albero che non fa rumore</a:t>
            </a:r>
          </a:p>
        </p:txBody>
      </p:sp>
      <p:sp>
        <p:nvSpPr>
          <p:cNvPr id="3" name="Espace réservé du contenu 2">
            <a:extLst>
              <a:ext uri="{FF2B5EF4-FFF2-40B4-BE49-F238E27FC236}">
                <a16:creationId xmlns:a16="http://schemas.microsoft.com/office/drawing/2014/main" id="{D394F2B7-CE5E-3600-6FF0-9CA3E057FFB7}"/>
              </a:ext>
            </a:extLst>
          </p:cNvPr>
          <p:cNvSpPr>
            <a:spLocks noGrp="1"/>
          </p:cNvSpPr>
          <p:nvPr>
            <p:ph idx="1"/>
          </p:nvPr>
        </p:nvSpPr>
        <p:spPr>
          <a:xfrm>
            <a:off x="838200" y="1825625"/>
            <a:ext cx="5257800" cy="4351338"/>
          </a:xfrm>
        </p:spPr>
        <p:txBody>
          <a:bodyPr>
            <a:normAutofit/>
          </a:bodyPr>
          <a:lstStyle/>
          <a:p>
            <a:pPr marL="0" indent="0">
              <a:buNone/>
            </a:pPr>
            <a:r>
              <a:rPr lang="it-IT" dirty="0">
                <a:effectLst/>
                <a:latin typeface="Ebrima" panose="02000000000000000000" pitchFamily="2" charset="0"/>
                <a:ea typeface="Times New Roman" panose="02020603050405020304" pitchFamily="18" charset="0"/>
              </a:rPr>
              <a:t>C’è un paradosso con il quale Berkeley stesso illustra le sue concezioni: </a:t>
            </a:r>
          </a:p>
          <a:p>
            <a:pPr marL="0" indent="0">
              <a:buNone/>
            </a:pPr>
            <a:r>
              <a:rPr lang="it-IT" dirty="0">
                <a:solidFill>
                  <a:schemeClr val="accent2">
                    <a:lumMod val="50000"/>
                  </a:schemeClr>
                </a:solidFill>
                <a:effectLst/>
                <a:latin typeface="Ebrima" panose="02000000000000000000" pitchFamily="2" charset="0"/>
                <a:ea typeface="Times New Roman" panose="02020603050405020304" pitchFamily="18" charset="0"/>
              </a:rPr>
              <a:t>"Se un albero cade in una foresta e nessuno lo sente, fa rumore?" </a:t>
            </a:r>
          </a:p>
          <a:p>
            <a:pPr marL="0" indent="0">
              <a:buNone/>
            </a:pPr>
            <a:r>
              <a:rPr lang="it-IT" dirty="0">
                <a:effectLst/>
                <a:latin typeface="Ebrima" panose="02000000000000000000" pitchFamily="2" charset="0"/>
                <a:ea typeface="Times New Roman" panose="02020603050405020304" pitchFamily="18" charset="0"/>
              </a:rPr>
              <a:t>Se non c’è nessuno che lo sente, il rumore non c’è, nel senso che il suo essere sta nell’essere percepito. </a:t>
            </a:r>
            <a:endParaRPr lang="it-IT" dirty="0">
              <a:effectLst/>
              <a:latin typeface="Times New Roman" panose="02020603050405020304" pitchFamily="18" charset="0"/>
              <a:ea typeface="Times New Roman" panose="02020603050405020304" pitchFamily="18" charset="0"/>
            </a:endParaRPr>
          </a:p>
          <a:p>
            <a:endParaRPr lang="it-IT" dirty="0"/>
          </a:p>
        </p:txBody>
      </p:sp>
      <p:pic>
        <p:nvPicPr>
          <p:cNvPr id="5" name="Image 4">
            <a:extLst>
              <a:ext uri="{FF2B5EF4-FFF2-40B4-BE49-F238E27FC236}">
                <a16:creationId xmlns:a16="http://schemas.microsoft.com/office/drawing/2014/main" id="{7A8A2739-C06A-5DF7-F12B-19C35E039026}"/>
              </a:ext>
            </a:extLst>
          </p:cNvPr>
          <p:cNvPicPr>
            <a:picLocks noChangeAspect="1"/>
          </p:cNvPicPr>
          <p:nvPr/>
        </p:nvPicPr>
        <p:blipFill>
          <a:blip r:embed="rId2"/>
          <a:stretch>
            <a:fillRect/>
          </a:stretch>
        </p:blipFill>
        <p:spPr>
          <a:xfrm>
            <a:off x="6096000" y="1948867"/>
            <a:ext cx="5929017" cy="4544008"/>
          </a:xfrm>
          <a:prstGeom prst="rect">
            <a:avLst/>
          </a:prstGeom>
        </p:spPr>
      </p:pic>
    </p:spTree>
    <p:extLst>
      <p:ext uri="{BB962C8B-B14F-4D97-AF65-F5344CB8AC3E}">
        <p14:creationId xmlns:p14="http://schemas.microsoft.com/office/powerpoint/2010/main" val="3656201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2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1B9F4C-09DF-3D10-1FC4-71840157DFD3}"/>
              </a:ext>
            </a:extLst>
          </p:cNvPr>
          <p:cNvSpPr>
            <a:spLocks noGrp="1"/>
          </p:cNvSpPr>
          <p:nvPr>
            <p:ph type="title"/>
          </p:nvPr>
        </p:nvSpPr>
        <p:spPr/>
        <p:txBody>
          <a:bodyPr>
            <a:normAutofit fontScale="90000"/>
          </a:bodyPr>
          <a:lstStyle/>
          <a:p>
            <a:pPr algn="ctr"/>
            <a:r>
              <a:rPr lang="it-IT" b="1" dirty="0"/>
              <a:t>La mente si inganna</a:t>
            </a:r>
            <a:br>
              <a:rPr lang="it-IT" b="1" dirty="0"/>
            </a:br>
            <a:r>
              <a:rPr lang="it-IT" sz="3100" b="1" dirty="0"/>
              <a:t>pensando di </a:t>
            </a:r>
            <a:r>
              <a:rPr lang="it-IT" sz="3100" b="1" u="sng" dirty="0"/>
              <a:t>poter </a:t>
            </a:r>
            <a:r>
              <a:rPr lang="it-IT" sz="3100" b="1" i="1" u="sng" dirty="0"/>
              <a:t>concepire</a:t>
            </a:r>
            <a:r>
              <a:rPr lang="it-IT" sz="3100" b="1" u="sng" dirty="0"/>
              <a:t> cose che esistono </a:t>
            </a:r>
            <a:r>
              <a:rPr lang="it-IT" sz="3100" b="1" i="1" u="sng" dirty="0"/>
              <a:t>senza essere concepite</a:t>
            </a:r>
          </a:p>
        </p:txBody>
      </p:sp>
      <p:sp>
        <p:nvSpPr>
          <p:cNvPr id="3" name="Espace réservé du contenu 2">
            <a:extLst>
              <a:ext uri="{FF2B5EF4-FFF2-40B4-BE49-F238E27FC236}">
                <a16:creationId xmlns:a16="http://schemas.microsoft.com/office/drawing/2014/main" id="{7BD62AE4-49C1-6996-1298-620D37160646}"/>
              </a:ext>
            </a:extLst>
          </p:cNvPr>
          <p:cNvSpPr>
            <a:spLocks noGrp="1"/>
          </p:cNvSpPr>
          <p:nvPr>
            <p:ph idx="1"/>
          </p:nvPr>
        </p:nvSpPr>
        <p:spPr/>
        <p:txBody>
          <a:bodyPr>
            <a:normAutofit fontScale="92500" lnSpcReduction="10000"/>
          </a:bodyPr>
          <a:lstStyle/>
          <a:p>
            <a:pPr marL="0" indent="0">
              <a:buNone/>
            </a:pPr>
            <a:endParaRPr lang="it-IT" sz="2400" dirty="0">
              <a:effectLst/>
              <a:latin typeface="Ebrima" panose="02000000000000000000" pitchFamily="2" charset="0"/>
              <a:ea typeface="Times New Roman" panose="02020603050405020304" pitchFamily="18" charset="0"/>
            </a:endParaRPr>
          </a:p>
          <a:p>
            <a:pPr marL="0" indent="0">
              <a:buNone/>
            </a:pPr>
            <a:r>
              <a:rPr lang="it-IT" sz="2400" dirty="0">
                <a:effectLst/>
                <a:latin typeface="Ebrima" panose="02000000000000000000" pitchFamily="2" charset="0"/>
                <a:ea typeface="Times New Roman" panose="02020603050405020304" pitchFamily="18" charset="0"/>
              </a:rPr>
              <a:t>Formare l’idea che qualcosa esista autonomamente, omettendo l’idea che c’è sempre qualcuno che la percepisce, è una contraddizione. </a:t>
            </a:r>
          </a:p>
          <a:p>
            <a:pPr marL="0" indent="0">
              <a:buNone/>
            </a:pPr>
            <a:r>
              <a:rPr lang="it-IT" sz="2400" dirty="0">
                <a:latin typeface="Ebrima" panose="02000000000000000000" pitchFamily="2" charset="0"/>
                <a:ea typeface="Times New Roman" panose="02020603050405020304" pitchFamily="18" charset="0"/>
              </a:rPr>
              <a:t>Per pensare che gli oggetti della vostra mente esistano fuori della mente, </a:t>
            </a:r>
            <a:r>
              <a:rPr lang="it-IT" sz="2400" dirty="0">
                <a:solidFill>
                  <a:srgbClr val="984806"/>
                </a:solidFill>
                <a:latin typeface="Ebrima" panose="02000000000000000000" pitchFamily="2" charset="0"/>
              </a:rPr>
              <a:t>«è necessario che voi possiate </a:t>
            </a:r>
            <a:r>
              <a:rPr lang="it-IT" sz="2400" i="1" dirty="0">
                <a:solidFill>
                  <a:srgbClr val="984806"/>
                </a:solidFill>
                <a:latin typeface="Ebrima" panose="02000000000000000000" pitchFamily="2" charset="0"/>
              </a:rPr>
              <a:t>concepire</a:t>
            </a:r>
            <a:r>
              <a:rPr lang="it-IT" sz="2400" dirty="0">
                <a:solidFill>
                  <a:srgbClr val="984806"/>
                </a:solidFill>
                <a:latin typeface="Ebrima" panose="02000000000000000000" pitchFamily="2" charset="0"/>
              </a:rPr>
              <a:t> che essi esistono </a:t>
            </a:r>
            <a:r>
              <a:rPr lang="it-IT" sz="2400" i="1" dirty="0">
                <a:solidFill>
                  <a:srgbClr val="984806"/>
                </a:solidFill>
                <a:latin typeface="Ebrima" panose="02000000000000000000" pitchFamily="2" charset="0"/>
              </a:rPr>
              <a:t>non concepiti</a:t>
            </a:r>
            <a:r>
              <a:rPr lang="it-IT" sz="2400" dirty="0">
                <a:solidFill>
                  <a:srgbClr val="984806"/>
                </a:solidFill>
                <a:latin typeface="Ebrima" panose="02000000000000000000" pitchFamily="2" charset="0"/>
              </a:rPr>
              <a:t>, o non pensati; la qual cosa è una contraddizione manifesta.»</a:t>
            </a:r>
          </a:p>
          <a:p>
            <a:pPr marL="0" indent="0">
              <a:buNone/>
            </a:pPr>
            <a:r>
              <a:rPr lang="it-IT" sz="2400" dirty="0">
                <a:effectLst/>
                <a:latin typeface="Ebrima" panose="02000000000000000000" pitchFamily="2" charset="0"/>
                <a:ea typeface="Times New Roman" panose="02020603050405020304" pitchFamily="18" charset="0"/>
              </a:rPr>
              <a:t>Non ci sono mai gli oggetti indipendentemente da chi li percepisce, ma è</a:t>
            </a:r>
          </a:p>
          <a:p>
            <a:pPr marL="0" indent="0">
              <a:buNone/>
            </a:pPr>
            <a:r>
              <a:rPr lang="it-IT" sz="2400" dirty="0">
                <a:solidFill>
                  <a:srgbClr val="984806"/>
                </a:solidFill>
                <a:effectLst/>
                <a:latin typeface="Ebrima" panose="02000000000000000000" pitchFamily="2" charset="0"/>
                <a:ea typeface="Times New Roman" panose="02020603050405020304" pitchFamily="18" charset="0"/>
              </a:rPr>
              <a:t>“la mente, </a:t>
            </a:r>
            <a:r>
              <a:rPr lang="it-IT" sz="2400" dirty="0">
                <a:effectLst/>
                <a:latin typeface="Ebrima" panose="02000000000000000000" pitchFamily="2" charset="0"/>
                <a:ea typeface="Times New Roman" panose="02020603050405020304" pitchFamily="18" charset="0"/>
              </a:rPr>
              <a:t>[che] </a:t>
            </a:r>
            <a:r>
              <a:rPr lang="it-IT" sz="2400" dirty="0">
                <a:solidFill>
                  <a:srgbClr val="984806"/>
                </a:solidFill>
                <a:effectLst/>
                <a:latin typeface="Ebrima" panose="02000000000000000000" pitchFamily="2" charset="0"/>
                <a:ea typeface="Times New Roman" panose="02020603050405020304" pitchFamily="18" charset="0"/>
              </a:rPr>
              <a:t>non accorgendosi di se stessa, si illude, pensando, di poter concepire che esistano corpi </a:t>
            </a:r>
            <a:r>
              <a:rPr lang="it-IT" sz="2400" i="1" u="sng" dirty="0">
                <a:solidFill>
                  <a:srgbClr val="984806"/>
                </a:solidFill>
                <a:effectLst/>
                <a:latin typeface="Ebrima" panose="02000000000000000000" pitchFamily="2" charset="0"/>
                <a:ea typeface="Times New Roman" panose="02020603050405020304" pitchFamily="18" charset="0"/>
              </a:rPr>
              <a:t>non pensati</a:t>
            </a:r>
            <a:r>
              <a:rPr lang="it-IT" sz="2400" u="sng" dirty="0">
                <a:solidFill>
                  <a:srgbClr val="984806"/>
                </a:solidFill>
                <a:effectLst/>
                <a:latin typeface="Ebrima" panose="02000000000000000000" pitchFamily="2" charset="0"/>
                <a:ea typeface="Times New Roman" panose="02020603050405020304" pitchFamily="18" charset="0"/>
              </a:rPr>
              <a:t> dalla mente o fuori di essa</a:t>
            </a:r>
            <a:r>
              <a:rPr lang="it-IT" sz="2400" dirty="0">
                <a:solidFill>
                  <a:srgbClr val="984806"/>
                </a:solidFill>
                <a:effectLst/>
                <a:latin typeface="Ebrima" panose="02000000000000000000" pitchFamily="2" charset="0"/>
                <a:ea typeface="Times New Roman" panose="02020603050405020304" pitchFamily="18" charset="0"/>
              </a:rPr>
              <a:t>”</a:t>
            </a:r>
            <a:r>
              <a:rPr lang="it-IT" sz="2400" dirty="0">
                <a:effectLst/>
                <a:latin typeface="Ebrima" panose="02000000000000000000" pitchFamily="2" charset="0"/>
                <a:ea typeface="Times New Roman" panose="02020603050405020304" pitchFamily="18" charset="0"/>
              </a:rPr>
              <a:t>. </a:t>
            </a:r>
          </a:p>
          <a:p>
            <a:pPr marL="0" indent="0">
              <a:buNone/>
            </a:pPr>
            <a:endParaRPr lang="it-IT" sz="2400" dirty="0">
              <a:latin typeface="Ebrima" panose="02000000000000000000" pitchFamily="2" charset="0"/>
              <a:ea typeface="Times New Roman" panose="02020603050405020304" pitchFamily="18" charset="0"/>
            </a:endParaRPr>
          </a:p>
          <a:p>
            <a:pPr marL="0" indent="0">
              <a:buNone/>
            </a:pPr>
            <a:r>
              <a:rPr lang="it-IT" sz="2400" dirty="0">
                <a:effectLst/>
                <a:latin typeface="Ebrima" panose="02000000000000000000" pitchFamily="2" charset="0"/>
                <a:ea typeface="Times New Roman" panose="02020603050405020304" pitchFamily="18" charset="0"/>
              </a:rPr>
              <a:t>Non si può uscire dalla mente cioè dal pensiero e sostenere che esiste qualcosa fuori di esso, perché sostenere ciò è pur sempre un’operazione che avviene nel pensiero stesso. La materia non esiste, esiste solo la mente.</a:t>
            </a:r>
            <a:endParaRPr lang="it-IT" sz="2400" dirty="0">
              <a:effectLst/>
              <a:latin typeface="Times New Roman" panose="02020603050405020304" pitchFamily="18" charset="0"/>
              <a:ea typeface="Times New Roman" panose="02020603050405020304" pitchFamily="18" charset="0"/>
            </a:endParaRPr>
          </a:p>
          <a:p>
            <a:endParaRPr lang="it-IT" dirty="0"/>
          </a:p>
        </p:txBody>
      </p:sp>
    </p:spTree>
    <p:extLst>
      <p:ext uri="{BB962C8B-B14F-4D97-AF65-F5344CB8AC3E}">
        <p14:creationId xmlns:p14="http://schemas.microsoft.com/office/powerpoint/2010/main" val="2319461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2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408C00-6CB7-A82D-676C-654A1A758710}"/>
              </a:ext>
            </a:extLst>
          </p:cNvPr>
          <p:cNvSpPr>
            <a:spLocks noGrp="1"/>
          </p:cNvSpPr>
          <p:nvPr>
            <p:ph type="title"/>
          </p:nvPr>
        </p:nvSpPr>
        <p:spPr/>
        <p:txBody>
          <a:bodyPr>
            <a:normAutofit/>
          </a:bodyPr>
          <a:lstStyle/>
          <a:p>
            <a:pPr algn="ctr"/>
            <a:r>
              <a:rPr lang="it-IT" sz="4000" dirty="0"/>
              <a:t>Dio è garante dell’esistenza continua degli oggetti </a:t>
            </a:r>
          </a:p>
        </p:txBody>
      </p:sp>
      <p:sp>
        <p:nvSpPr>
          <p:cNvPr id="3" name="Espace réservé du contenu 2">
            <a:extLst>
              <a:ext uri="{FF2B5EF4-FFF2-40B4-BE49-F238E27FC236}">
                <a16:creationId xmlns:a16="http://schemas.microsoft.com/office/drawing/2014/main" id="{E7099FF9-2A16-C724-8712-CBB74AF81396}"/>
              </a:ext>
            </a:extLst>
          </p:cNvPr>
          <p:cNvSpPr>
            <a:spLocks noGrp="1"/>
          </p:cNvSpPr>
          <p:nvPr>
            <p:ph idx="1"/>
          </p:nvPr>
        </p:nvSpPr>
        <p:spPr/>
        <p:txBody>
          <a:bodyPr>
            <a:normAutofit/>
          </a:bodyPr>
          <a:lstStyle/>
          <a:p>
            <a:endParaRPr lang="it-IT" dirty="0"/>
          </a:p>
          <a:p>
            <a:endParaRPr lang="it-IT" dirty="0"/>
          </a:p>
          <a:p>
            <a:r>
              <a:rPr lang="it-IT" dirty="0"/>
              <a:t>Se le cose esistono solo quando la mente di qualcuno le percepisce allora forse smettono di esistere quando non c’è nessuno a percepirle? (cfr. l’esempio del rumore dell’albero)</a:t>
            </a:r>
          </a:p>
          <a:p>
            <a:endParaRPr lang="it-IT" dirty="0"/>
          </a:p>
          <a:p>
            <a:r>
              <a:rPr lang="it-IT" dirty="0"/>
              <a:t> Berkeley sostiene che è Dio a continuare a percepirle in nostra assenza e dunque Egli garantisce l’esistenza continua degli oggetti.</a:t>
            </a:r>
          </a:p>
        </p:txBody>
      </p:sp>
    </p:spTree>
    <p:extLst>
      <p:ext uri="{BB962C8B-B14F-4D97-AF65-F5344CB8AC3E}">
        <p14:creationId xmlns:p14="http://schemas.microsoft.com/office/powerpoint/2010/main" val="2970428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75000"/>
            <a:alpha val="52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01291A-5C11-0458-DDF4-98403D80B3FF}"/>
              </a:ext>
            </a:extLst>
          </p:cNvPr>
          <p:cNvSpPr>
            <a:spLocks noGrp="1"/>
          </p:cNvSpPr>
          <p:nvPr>
            <p:ph type="title"/>
          </p:nvPr>
        </p:nvSpPr>
        <p:spPr/>
        <p:txBody>
          <a:bodyPr>
            <a:normAutofit/>
          </a:bodyPr>
          <a:lstStyle/>
          <a:p>
            <a:pPr algn="ctr"/>
            <a:r>
              <a:rPr lang="it-IT" dirty="0"/>
              <a:t>Il significato del termine empirismo </a:t>
            </a:r>
            <a:br>
              <a:rPr lang="it-IT" dirty="0"/>
            </a:br>
            <a:r>
              <a:rPr lang="it-IT" dirty="0"/>
              <a:t>in campo filosofico</a:t>
            </a:r>
          </a:p>
        </p:txBody>
      </p:sp>
      <p:sp>
        <p:nvSpPr>
          <p:cNvPr id="3" name="Espace réservé du contenu 2">
            <a:extLst>
              <a:ext uri="{FF2B5EF4-FFF2-40B4-BE49-F238E27FC236}">
                <a16:creationId xmlns:a16="http://schemas.microsoft.com/office/drawing/2014/main" id="{9097F52C-DE17-4D95-6A85-55B55033DEB4}"/>
              </a:ext>
            </a:extLst>
          </p:cNvPr>
          <p:cNvSpPr>
            <a:spLocks noGrp="1"/>
          </p:cNvSpPr>
          <p:nvPr>
            <p:ph idx="1"/>
          </p:nvPr>
        </p:nvSpPr>
        <p:spPr/>
        <p:txBody>
          <a:bodyPr>
            <a:normAutofit/>
          </a:bodyPr>
          <a:lstStyle/>
          <a:p>
            <a:pPr marL="0" indent="0">
              <a:buNone/>
            </a:pPr>
            <a:endParaRPr lang="it-IT" b="0" i="0" dirty="0">
              <a:solidFill>
                <a:srgbClr val="000000"/>
              </a:solidFill>
              <a:effectLst/>
              <a:latin typeface="Avenir"/>
            </a:endParaRPr>
          </a:p>
          <a:p>
            <a:r>
              <a:rPr lang="it-IT" b="0" i="0" dirty="0">
                <a:solidFill>
                  <a:srgbClr val="000000"/>
                </a:solidFill>
                <a:effectLst/>
                <a:latin typeface="Avenir"/>
              </a:rPr>
              <a:t>Empirismo deriva dal greco </a:t>
            </a:r>
            <a:r>
              <a:rPr lang="it-IT" b="0" i="1" dirty="0" err="1">
                <a:solidFill>
                  <a:srgbClr val="000000"/>
                </a:solidFill>
                <a:effectLst/>
                <a:latin typeface="Avenir"/>
              </a:rPr>
              <a:t>empeirìa</a:t>
            </a:r>
            <a:r>
              <a:rPr lang="it-IT" b="0" i="0" dirty="0">
                <a:solidFill>
                  <a:srgbClr val="000000"/>
                </a:solidFill>
                <a:effectLst/>
                <a:latin typeface="Avenir"/>
              </a:rPr>
              <a:t>, che significa </a:t>
            </a:r>
            <a:r>
              <a:rPr lang="it-IT" dirty="0">
                <a:solidFill>
                  <a:srgbClr val="000000"/>
                </a:solidFill>
                <a:latin typeface="Avenir"/>
              </a:rPr>
              <a:t>«</a:t>
            </a:r>
            <a:r>
              <a:rPr lang="it-IT" b="0" i="0" dirty="0">
                <a:solidFill>
                  <a:srgbClr val="000000"/>
                </a:solidFill>
                <a:effectLst/>
                <a:latin typeface="Avenir"/>
              </a:rPr>
              <a:t>esperienza». </a:t>
            </a:r>
          </a:p>
          <a:p>
            <a:endParaRPr lang="it-IT" dirty="0">
              <a:solidFill>
                <a:srgbClr val="000000"/>
              </a:solidFill>
              <a:latin typeface="Avenir"/>
            </a:endParaRPr>
          </a:p>
          <a:p>
            <a:pPr algn="l"/>
            <a:r>
              <a:rPr lang="it-IT" b="0" i="0" dirty="0">
                <a:solidFill>
                  <a:srgbClr val="000000"/>
                </a:solidFill>
                <a:effectLst/>
                <a:latin typeface="Avenir"/>
              </a:rPr>
              <a:t>L'empirismo è un indirizzo di pensiero che riconduce tutte le nostre conoscenze all'esperienza esterna (le sensazioni relative al mondo fuori di noi) e interna (la riflessione autocosciente).</a:t>
            </a:r>
          </a:p>
          <a:p>
            <a:pPr algn="l"/>
            <a:endParaRPr lang="it-IT" b="0" i="0" dirty="0">
              <a:solidFill>
                <a:srgbClr val="000000"/>
              </a:solidFill>
              <a:effectLst/>
              <a:latin typeface="Avenir"/>
            </a:endParaRPr>
          </a:p>
          <a:p>
            <a:r>
              <a:rPr lang="it-IT" dirty="0">
                <a:solidFill>
                  <a:srgbClr val="000000"/>
                </a:solidFill>
                <a:latin typeface="Avenir"/>
              </a:rPr>
              <a:t>L'esperienza è l’unica fonte della conoscenza.</a:t>
            </a:r>
          </a:p>
          <a:p>
            <a:endParaRPr lang="it-IT" dirty="0">
              <a:solidFill>
                <a:srgbClr val="000000"/>
              </a:solidFill>
              <a:latin typeface="Avenir"/>
            </a:endParaRPr>
          </a:p>
          <a:p>
            <a:endParaRPr lang="it-IT" dirty="0"/>
          </a:p>
        </p:txBody>
      </p:sp>
    </p:spTree>
    <p:extLst>
      <p:ext uri="{BB962C8B-B14F-4D97-AF65-F5344CB8AC3E}">
        <p14:creationId xmlns:p14="http://schemas.microsoft.com/office/powerpoint/2010/main" val="2753551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2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226890-0862-5EF8-AC4A-DB77D22CD38B}"/>
              </a:ext>
            </a:extLst>
          </p:cNvPr>
          <p:cNvSpPr>
            <a:spLocks noGrp="1"/>
          </p:cNvSpPr>
          <p:nvPr>
            <p:ph type="title"/>
          </p:nvPr>
        </p:nvSpPr>
        <p:spPr>
          <a:xfrm>
            <a:off x="614265" y="2625951"/>
            <a:ext cx="3761792" cy="1325563"/>
          </a:xfrm>
        </p:spPr>
        <p:txBody>
          <a:bodyPr>
            <a:normAutofit fontScale="90000"/>
          </a:bodyPr>
          <a:lstStyle/>
          <a:p>
            <a:r>
              <a:rPr lang="it-IT" dirty="0"/>
              <a:t>La poesia umoristica su Dio che percepisce gli oggetti quando noi non ci siamo.</a:t>
            </a:r>
            <a:br>
              <a:rPr lang="it-IT" dirty="0"/>
            </a:br>
            <a:br>
              <a:rPr lang="it-IT" dirty="0"/>
            </a:br>
            <a:endParaRPr lang="it-IT" dirty="0"/>
          </a:p>
        </p:txBody>
      </p:sp>
      <p:sp>
        <p:nvSpPr>
          <p:cNvPr id="3" name="Espace réservé du contenu 2">
            <a:extLst>
              <a:ext uri="{FF2B5EF4-FFF2-40B4-BE49-F238E27FC236}">
                <a16:creationId xmlns:a16="http://schemas.microsoft.com/office/drawing/2014/main" id="{E3089AAD-457D-78FA-0815-18ED1E895104}"/>
              </a:ext>
            </a:extLst>
          </p:cNvPr>
          <p:cNvSpPr>
            <a:spLocks noGrp="1"/>
          </p:cNvSpPr>
          <p:nvPr>
            <p:ph idx="1"/>
          </p:nvPr>
        </p:nvSpPr>
        <p:spPr>
          <a:xfrm>
            <a:off x="4683967" y="363894"/>
            <a:ext cx="6893768" cy="6018245"/>
          </a:xfrm>
        </p:spPr>
        <p:txBody>
          <a:bodyPr>
            <a:normAutofit fontScale="77500" lnSpcReduction="20000"/>
          </a:bodyPr>
          <a:lstStyle/>
          <a:p>
            <a:pPr marL="220980" indent="0" algn="just">
              <a:lnSpc>
                <a:spcPct val="120000"/>
              </a:lnSpc>
              <a:spcBef>
                <a:spcPts val="480"/>
              </a:spcBef>
              <a:spcAft>
                <a:spcPts val="480"/>
              </a:spcAft>
              <a:buNone/>
            </a:pPr>
            <a:r>
              <a:rPr lang="it-IT" sz="1800" dirty="0">
                <a:effectLst/>
                <a:latin typeface="Ebrima" panose="02000000000000000000" pitchFamily="2" charset="0"/>
                <a:ea typeface="Times New Roman" panose="02020603050405020304" pitchFamily="18" charset="0"/>
              </a:rPr>
              <a:t>Le concezioni di Berkeley vennero esposte in alcune poesie umoristiche. Ne riportiamo una, nella quale a un uomo che si sofferma a riflettere sulla stranezza del fatto che le cose continuano a esistere nonostante non ci sia nessuno a percepirle, </a:t>
            </a:r>
            <a:r>
              <a:rPr lang="it-IT" sz="1800" b="1" dirty="0">
                <a:effectLst/>
                <a:latin typeface="Ebrima" panose="02000000000000000000" pitchFamily="2" charset="0"/>
                <a:ea typeface="Times New Roman" panose="02020603050405020304" pitchFamily="18" charset="0"/>
              </a:rPr>
              <a:t>arriva un messaggio di Dio stesso che chiarisce come stanno le cose</a:t>
            </a:r>
            <a:r>
              <a:rPr lang="it-IT" sz="1800" dirty="0">
                <a:effectLst/>
                <a:latin typeface="Ebrima" panose="02000000000000000000" pitchFamily="2" charset="0"/>
                <a:ea typeface="Times New Roman" panose="02020603050405020304" pitchFamily="18" charset="0"/>
              </a:rPr>
              <a:t>.</a:t>
            </a:r>
            <a:endParaRPr lang="it-IT" sz="1800" dirty="0">
              <a:effectLst/>
              <a:latin typeface="Times New Roman" panose="02020603050405020304" pitchFamily="18" charset="0"/>
              <a:ea typeface="Times New Roman" panose="02020603050405020304" pitchFamily="18" charset="0"/>
            </a:endParaRPr>
          </a:p>
          <a:p>
            <a:pPr marL="670560" indent="0" algn="just">
              <a:lnSpc>
                <a:spcPct val="120000"/>
              </a:lnSpc>
              <a:buNone/>
            </a:pPr>
            <a:r>
              <a:rPr lang="it-IT" sz="1800" dirty="0">
                <a:solidFill>
                  <a:srgbClr val="984806"/>
                </a:solidFill>
                <a:effectLst/>
                <a:latin typeface="Ebrima" panose="02000000000000000000" pitchFamily="2" charset="0"/>
                <a:ea typeface="Times New Roman" panose="02020603050405020304" pitchFamily="18" charset="0"/>
              </a:rPr>
              <a:t>C’era una volta un uomo che disse: </a:t>
            </a:r>
            <a:endParaRPr lang="it-IT" sz="1800" dirty="0">
              <a:effectLst/>
              <a:latin typeface="Times New Roman" panose="02020603050405020304" pitchFamily="18" charset="0"/>
              <a:ea typeface="Times New Roman" panose="02020603050405020304" pitchFamily="18" charset="0"/>
            </a:endParaRPr>
          </a:p>
          <a:p>
            <a:pPr marL="670560" indent="0" algn="just">
              <a:lnSpc>
                <a:spcPct val="120000"/>
              </a:lnSpc>
              <a:buNone/>
            </a:pPr>
            <a:r>
              <a:rPr lang="it-IT" sz="1800" i="1" dirty="0">
                <a:solidFill>
                  <a:srgbClr val="984806"/>
                </a:solidFill>
                <a:effectLst/>
                <a:latin typeface="Ebrima" panose="02000000000000000000" pitchFamily="2" charset="0"/>
                <a:ea typeface="Times New Roman" panose="02020603050405020304" pitchFamily="18" charset="0"/>
              </a:rPr>
              <a:t>“Dio deve pensare in modo estremamente strano </a:t>
            </a:r>
            <a:endParaRPr lang="it-IT" sz="1800" dirty="0">
              <a:effectLst/>
              <a:latin typeface="Times New Roman" panose="02020603050405020304" pitchFamily="18" charset="0"/>
              <a:ea typeface="Times New Roman" panose="02020603050405020304" pitchFamily="18" charset="0"/>
            </a:endParaRPr>
          </a:p>
          <a:p>
            <a:pPr marL="670560" indent="0" algn="just">
              <a:lnSpc>
                <a:spcPct val="120000"/>
              </a:lnSpc>
              <a:buNone/>
            </a:pPr>
            <a:r>
              <a:rPr lang="it-IT" sz="1800" i="1" dirty="0">
                <a:solidFill>
                  <a:srgbClr val="984806"/>
                </a:solidFill>
                <a:effectLst/>
                <a:latin typeface="Ebrima" panose="02000000000000000000" pitchFamily="2" charset="0"/>
                <a:ea typeface="Times New Roman" panose="02020603050405020304" pitchFamily="18" charset="0"/>
              </a:rPr>
              <a:t>Se pensa che quest’albero</a:t>
            </a:r>
            <a:endParaRPr lang="it-IT" sz="1800" dirty="0">
              <a:effectLst/>
              <a:latin typeface="Times New Roman" panose="02020603050405020304" pitchFamily="18" charset="0"/>
              <a:ea typeface="Times New Roman" panose="02020603050405020304" pitchFamily="18" charset="0"/>
            </a:endParaRPr>
          </a:p>
          <a:p>
            <a:pPr marL="670560" indent="0" algn="just">
              <a:lnSpc>
                <a:spcPct val="120000"/>
              </a:lnSpc>
              <a:buNone/>
            </a:pPr>
            <a:r>
              <a:rPr lang="it-IT" sz="1800" i="1" dirty="0">
                <a:solidFill>
                  <a:srgbClr val="984806"/>
                </a:solidFill>
                <a:effectLst/>
                <a:latin typeface="Ebrima" panose="02000000000000000000" pitchFamily="2" charset="0"/>
                <a:ea typeface="Times New Roman" panose="02020603050405020304" pitchFamily="18" charset="0"/>
              </a:rPr>
              <a:t>Continui a esistere </a:t>
            </a:r>
            <a:endParaRPr lang="it-IT" sz="1800" dirty="0">
              <a:effectLst/>
              <a:latin typeface="Times New Roman" panose="02020603050405020304" pitchFamily="18" charset="0"/>
              <a:ea typeface="Times New Roman" panose="02020603050405020304" pitchFamily="18" charset="0"/>
            </a:endParaRPr>
          </a:p>
          <a:p>
            <a:pPr marL="670560" indent="0" algn="just">
              <a:lnSpc>
                <a:spcPct val="120000"/>
              </a:lnSpc>
              <a:buNone/>
            </a:pPr>
            <a:r>
              <a:rPr lang="it-IT" sz="1800" i="1" dirty="0">
                <a:solidFill>
                  <a:srgbClr val="984806"/>
                </a:solidFill>
                <a:effectLst/>
                <a:latin typeface="Ebrima" panose="02000000000000000000" pitchFamily="2" charset="0"/>
                <a:ea typeface="Times New Roman" panose="02020603050405020304" pitchFamily="18" charset="0"/>
              </a:rPr>
              <a:t>Mentre nei giardini di Oxford non c’è nessuno in giro.”</a:t>
            </a:r>
            <a:endParaRPr lang="it-IT" sz="1800" dirty="0">
              <a:effectLst/>
              <a:latin typeface="Times New Roman" panose="02020603050405020304" pitchFamily="18" charset="0"/>
              <a:ea typeface="Times New Roman" panose="02020603050405020304" pitchFamily="18" charset="0"/>
            </a:endParaRPr>
          </a:p>
          <a:p>
            <a:pPr marL="670560" indent="0" algn="just">
              <a:lnSpc>
                <a:spcPct val="120000"/>
              </a:lnSpc>
              <a:buNone/>
            </a:pPr>
            <a:r>
              <a:rPr lang="it-IT" sz="1800" dirty="0">
                <a:solidFill>
                  <a:srgbClr val="984806"/>
                </a:solidFill>
                <a:effectLst/>
                <a:latin typeface="Ebrima" panose="02000000000000000000" pitchFamily="2" charset="0"/>
                <a:ea typeface="Times New Roman" panose="02020603050405020304" pitchFamily="18" charset="0"/>
              </a:rPr>
              <a:t> </a:t>
            </a:r>
            <a:endParaRPr lang="it-IT" sz="1800" dirty="0">
              <a:effectLst/>
              <a:latin typeface="Times New Roman" panose="02020603050405020304" pitchFamily="18" charset="0"/>
              <a:ea typeface="Times New Roman" panose="02020603050405020304" pitchFamily="18" charset="0"/>
            </a:endParaRPr>
          </a:p>
          <a:p>
            <a:pPr marL="670560" indent="0" algn="just">
              <a:lnSpc>
                <a:spcPct val="120000"/>
              </a:lnSpc>
              <a:buNone/>
            </a:pPr>
            <a:r>
              <a:rPr lang="it-IT" sz="1800" dirty="0">
                <a:solidFill>
                  <a:srgbClr val="984806"/>
                </a:solidFill>
                <a:effectLst/>
                <a:latin typeface="Ebrima" panose="02000000000000000000" pitchFamily="2" charset="0"/>
                <a:ea typeface="Times New Roman" panose="02020603050405020304" pitchFamily="18" charset="0"/>
              </a:rPr>
              <a:t>E la risposta fu: </a:t>
            </a:r>
            <a:r>
              <a:rPr lang="it-IT" sz="1800" i="1" dirty="0">
                <a:solidFill>
                  <a:srgbClr val="984806"/>
                </a:solidFill>
                <a:effectLst/>
                <a:latin typeface="Ebrima" panose="02000000000000000000" pitchFamily="2" charset="0"/>
                <a:ea typeface="Times New Roman" panose="02020603050405020304" pitchFamily="18" charset="0"/>
              </a:rPr>
              <a:t>“Caro Signore, è il vostro sbigottimento a essere strano: </a:t>
            </a:r>
            <a:endParaRPr lang="it-IT" sz="1800" dirty="0">
              <a:effectLst/>
              <a:latin typeface="Times New Roman" panose="02020603050405020304" pitchFamily="18" charset="0"/>
              <a:ea typeface="Times New Roman" panose="02020603050405020304" pitchFamily="18" charset="0"/>
            </a:endParaRPr>
          </a:p>
          <a:p>
            <a:pPr marL="670560" indent="0" algn="just">
              <a:lnSpc>
                <a:spcPct val="120000"/>
              </a:lnSpc>
              <a:buNone/>
            </a:pPr>
            <a:r>
              <a:rPr lang="it-IT" sz="1800" i="1" dirty="0">
                <a:solidFill>
                  <a:srgbClr val="984806"/>
                </a:solidFill>
                <a:effectLst/>
                <a:latin typeface="Ebrima" panose="02000000000000000000" pitchFamily="2" charset="0"/>
                <a:ea typeface="Times New Roman" panose="02020603050405020304" pitchFamily="18" charset="0"/>
              </a:rPr>
              <a:t>Io, nei giardini di Oxford ci sono sempre. </a:t>
            </a:r>
            <a:endParaRPr lang="it-IT" sz="1800" dirty="0">
              <a:effectLst/>
              <a:latin typeface="Times New Roman" panose="02020603050405020304" pitchFamily="18" charset="0"/>
              <a:ea typeface="Times New Roman" panose="02020603050405020304" pitchFamily="18" charset="0"/>
            </a:endParaRPr>
          </a:p>
          <a:p>
            <a:pPr marL="670560" indent="0" algn="just">
              <a:lnSpc>
                <a:spcPct val="120000"/>
              </a:lnSpc>
              <a:buNone/>
            </a:pPr>
            <a:r>
              <a:rPr lang="it-IT" sz="1800" i="1" dirty="0">
                <a:solidFill>
                  <a:srgbClr val="984806"/>
                </a:solidFill>
                <a:effectLst/>
                <a:latin typeface="Ebrima" panose="02000000000000000000" pitchFamily="2" charset="0"/>
                <a:ea typeface="Times New Roman" panose="02020603050405020304" pitchFamily="18" charset="0"/>
              </a:rPr>
              <a:t>Per questo l’albero </a:t>
            </a:r>
            <a:endParaRPr lang="it-IT" sz="1800" dirty="0">
              <a:effectLst/>
              <a:latin typeface="Times New Roman" panose="02020603050405020304" pitchFamily="18" charset="0"/>
              <a:ea typeface="Times New Roman" panose="02020603050405020304" pitchFamily="18" charset="0"/>
            </a:endParaRPr>
          </a:p>
          <a:p>
            <a:pPr marL="670560" indent="0" algn="just">
              <a:lnSpc>
                <a:spcPct val="120000"/>
              </a:lnSpc>
              <a:buNone/>
            </a:pPr>
            <a:r>
              <a:rPr lang="it-IT" sz="1800" i="1" dirty="0">
                <a:solidFill>
                  <a:srgbClr val="984806"/>
                </a:solidFill>
                <a:effectLst/>
                <a:latin typeface="Ebrima" panose="02000000000000000000" pitchFamily="2" charset="0"/>
                <a:ea typeface="Times New Roman" panose="02020603050405020304" pitchFamily="18" charset="0"/>
              </a:rPr>
              <a:t>Continua a esistere:</a:t>
            </a:r>
            <a:endParaRPr lang="it-IT" sz="1800" dirty="0">
              <a:effectLst/>
              <a:latin typeface="Times New Roman" panose="02020603050405020304" pitchFamily="18" charset="0"/>
              <a:ea typeface="Times New Roman" panose="02020603050405020304" pitchFamily="18" charset="0"/>
            </a:endParaRPr>
          </a:p>
          <a:p>
            <a:pPr marL="670560" indent="0" algn="just">
              <a:lnSpc>
                <a:spcPct val="120000"/>
              </a:lnSpc>
              <a:buNone/>
            </a:pPr>
            <a:r>
              <a:rPr lang="it-IT" sz="1800" i="1" dirty="0">
                <a:solidFill>
                  <a:srgbClr val="984806"/>
                </a:solidFill>
                <a:effectLst/>
                <a:latin typeface="Ebrima" panose="02000000000000000000" pitchFamily="2" charset="0"/>
                <a:ea typeface="Times New Roman" panose="02020603050405020304" pitchFamily="18" charset="0"/>
              </a:rPr>
              <a:t>Perché osservato dal</a:t>
            </a:r>
            <a:endParaRPr lang="it-IT" sz="1800" dirty="0">
              <a:effectLst/>
              <a:latin typeface="Times New Roman" panose="02020603050405020304" pitchFamily="18" charset="0"/>
              <a:ea typeface="Times New Roman" panose="02020603050405020304" pitchFamily="18" charset="0"/>
            </a:endParaRPr>
          </a:p>
          <a:p>
            <a:pPr marL="670560" indent="0" algn="just">
              <a:lnSpc>
                <a:spcPct val="120000"/>
              </a:lnSpc>
              <a:buNone/>
            </a:pPr>
            <a:r>
              <a:rPr lang="it-IT" sz="1800" i="1" dirty="0">
                <a:solidFill>
                  <a:srgbClr val="984806"/>
                </a:solidFill>
                <a:effectLst/>
                <a:latin typeface="Ebrima" panose="02000000000000000000" pitchFamily="2" charset="0"/>
                <a:ea typeface="Times New Roman" panose="02020603050405020304" pitchFamily="18" charset="0"/>
              </a:rPr>
              <a:t>Sinceramente Vostro, Dio”</a:t>
            </a:r>
            <a:r>
              <a:rPr lang="it-IT" sz="1800" dirty="0">
                <a:solidFill>
                  <a:srgbClr val="984806"/>
                </a:solidFill>
                <a:effectLst/>
                <a:latin typeface="Ebrima" panose="02000000000000000000" pitchFamily="2" charset="0"/>
                <a:ea typeface="Times New Roman" panose="02020603050405020304" pitchFamily="18" charset="0"/>
              </a:rPr>
              <a:t>.</a:t>
            </a:r>
            <a:endParaRPr lang="it-IT" sz="1800" dirty="0">
              <a:effectLst/>
              <a:latin typeface="Times New Roman" panose="02020603050405020304" pitchFamily="18" charset="0"/>
              <a:ea typeface="Times New Roman" panose="02020603050405020304" pitchFamily="18" charset="0"/>
            </a:endParaRPr>
          </a:p>
          <a:p>
            <a:pPr marL="0" indent="0">
              <a:buNone/>
            </a:pPr>
            <a:endParaRPr lang="it-IT" sz="1300" dirty="0">
              <a:effectLst/>
              <a:latin typeface="Times New Roman" panose="02020603050405020304" pitchFamily="18" charset="0"/>
              <a:ea typeface="Times New Roman" panose="02020603050405020304" pitchFamily="18" charset="0"/>
            </a:endParaRPr>
          </a:p>
          <a:p>
            <a:pPr marL="0" indent="0">
              <a:buNone/>
            </a:pPr>
            <a:r>
              <a:rPr lang="it-IT" sz="1300" dirty="0">
                <a:effectLst/>
                <a:latin typeface="Times New Roman" panose="02020603050405020304" pitchFamily="18" charset="0"/>
                <a:ea typeface="Times New Roman" panose="02020603050405020304" pitchFamily="18" charset="0"/>
              </a:rPr>
              <a:t>      La poesia è dovuta al teologo e scrittore di gialli inglese Ronald Knox (1888-1957).</a:t>
            </a:r>
          </a:p>
          <a:p>
            <a:endParaRPr lang="it-IT" dirty="0"/>
          </a:p>
        </p:txBody>
      </p:sp>
    </p:spTree>
    <p:extLst>
      <p:ext uri="{BB962C8B-B14F-4D97-AF65-F5344CB8AC3E}">
        <p14:creationId xmlns:p14="http://schemas.microsoft.com/office/powerpoint/2010/main" val="1534893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2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226890-0862-5EF8-AC4A-DB77D22CD38B}"/>
              </a:ext>
            </a:extLst>
          </p:cNvPr>
          <p:cNvSpPr>
            <a:spLocks noGrp="1"/>
          </p:cNvSpPr>
          <p:nvPr>
            <p:ph type="title"/>
          </p:nvPr>
        </p:nvSpPr>
        <p:spPr>
          <a:xfrm>
            <a:off x="614265" y="821095"/>
            <a:ext cx="10881049" cy="1698170"/>
          </a:xfrm>
        </p:spPr>
        <p:txBody>
          <a:bodyPr>
            <a:normAutofit fontScale="90000"/>
          </a:bodyPr>
          <a:lstStyle/>
          <a:p>
            <a:pPr algn="ctr"/>
            <a:br>
              <a:rPr lang="it-IT" dirty="0"/>
            </a:br>
            <a:r>
              <a:rPr lang="it-IT" dirty="0"/>
              <a:t>Dio in Berkeley e Cartesio</a:t>
            </a:r>
            <a:br>
              <a:rPr lang="it-IT" dirty="0"/>
            </a:br>
            <a:endParaRPr lang="it-IT" dirty="0"/>
          </a:p>
        </p:txBody>
      </p:sp>
      <p:sp>
        <p:nvSpPr>
          <p:cNvPr id="3" name="Espace réservé du contenu 2">
            <a:extLst>
              <a:ext uri="{FF2B5EF4-FFF2-40B4-BE49-F238E27FC236}">
                <a16:creationId xmlns:a16="http://schemas.microsoft.com/office/drawing/2014/main" id="{E3089AAD-457D-78FA-0815-18ED1E895104}"/>
              </a:ext>
            </a:extLst>
          </p:cNvPr>
          <p:cNvSpPr>
            <a:spLocks noGrp="1"/>
          </p:cNvSpPr>
          <p:nvPr>
            <p:ph idx="1"/>
          </p:nvPr>
        </p:nvSpPr>
        <p:spPr>
          <a:xfrm>
            <a:off x="614266" y="3741576"/>
            <a:ext cx="10963470" cy="2640563"/>
          </a:xfrm>
        </p:spPr>
        <p:txBody>
          <a:bodyPr>
            <a:normAutofit/>
          </a:bodyPr>
          <a:lstStyle/>
          <a:p>
            <a:pPr marL="220980" indent="0" algn="just">
              <a:lnSpc>
                <a:spcPct val="120000"/>
              </a:lnSpc>
              <a:spcBef>
                <a:spcPts val="480"/>
              </a:spcBef>
              <a:spcAft>
                <a:spcPts val="480"/>
              </a:spcAft>
              <a:buNone/>
            </a:pPr>
            <a:r>
              <a:rPr lang="it-IT" dirty="0"/>
              <a:t>Come in Cartesio, anche in Berkeley Dio diventa garante dell’esistenza della realtà esterna.</a:t>
            </a:r>
          </a:p>
        </p:txBody>
      </p:sp>
    </p:spTree>
    <p:extLst>
      <p:ext uri="{BB962C8B-B14F-4D97-AF65-F5344CB8AC3E}">
        <p14:creationId xmlns:p14="http://schemas.microsoft.com/office/powerpoint/2010/main" val="2092136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2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226890-0862-5EF8-AC4A-DB77D22CD38B}"/>
              </a:ext>
            </a:extLst>
          </p:cNvPr>
          <p:cNvSpPr>
            <a:spLocks noGrp="1"/>
          </p:cNvSpPr>
          <p:nvPr>
            <p:ph type="title"/>
          </p:nvPr>
        </p:nvSpPr>
        <p:spPr>
          <a:xfrm>
            <a:off x="614265" y="363895"/>
            <a:ext cx="10881049" cy="914399"/>
          </a:xfrm>
        </p:spPr>
        <p:txBody>
          <a:bodyPr>
            <a:normAutofit fontScale="90000"/>
          </a:bodyPr>
          <a:lstStyle/>
          <a:p>
            <a:pPr algn="ctr"/>
            <a:br>
              <a:rPr lang="it-IT" dirty="0"/>
            </a:br>
            <a:r>
              <a:rPr lang="it-IT" dirty="0"/>
              <a:t>La prova dell’esistenza di Dio </a:t>
            </a:r>
          </a:p>
        </p:txBody>
      </p:sp>
      <p:sp>
        <p:nvSpPr>
          <p:cNvPr id="3" name="Espace réservé du contenu 2">
            <a:extLst>
              <a:ext uri="{FF2B5EF4-FFF2-40B4-BE49-F238E27FC236}">
                <a16:creationId xmlns:a16="http://schemas.microsoft.com/office/drawing/2014/main" id="{E3089AAD-457D-78FA-0815-18ED1E895104}"/>
              </a:ext>
            </a:extLst>
          </p:cNvPr>
          <p:cNvSpPr>
            <a:spLocks noGrp="1"/>
          </p:cNvSpPr>
          <p:nvPr>
            <p:ph idx="1"/>
          </p:nvPr>
        </p:nvSpPr>
        <p:spPr>
          <a:xfrm>
            <a:off x="614265" y="1632857"/>
            <a:ext cx="10963470" cy="4786604"/>
          </a:xfrm>
        </p:spPr>
        <p:txBody>
          <a:bodyPr>
            <a:normAutofit/>
          </a:bodyPr>
          <a:lstStyle/>
          <a:p>
            <a:pPr marL="506730" indent="-285750" algn="just">
              <a:lnSpc>
                <a:spcPct val="120000"/>
              </a:lnSpc>
              <a:spcBef>
                <a:spcPts val="480"/>
              </a:spcBef>
              <a:spcAft>
                <a:spcPts val="480"/>
              </a:spcAft>
            </a:pPr>
            <a:r>
              <a:rPr lang="it-IT" sz="1800" dirty="0">
                <a:effectLst/>
                <a:latin typeface="Ebrima" panose="02000000000000000000" pitchFamily="2" charset="0"/>
                <a:ea typeface="Times New Roman" panose="02020603050405020304" pitchFamily="18" charset="0"/>
                <a:cs typeface="Times New Roman" panose="02020603050405020304" pitchFamily="18" charset="0"/>
              </a:rPr>
              <a:t>Ma come facciamo ad essere sicuri che Dio </a:t>
            </a:r>
            <a:r>
              <a:rPr lang="it-IT" sz="1800" dirty="0">
                <a:latin typeface="Ebrima" panose="02000000000000000000" pitchFamily="2" charset="0"/>
                <a:ea typeface="Times New Roman" panose="02020603050405020304" pitchFamily="18" charset="0"/>
                <a:cs typeface="Times New Roman" panose="02020603050405020304" pitchFamily="18" charset="0"/>
              </a:rPr>
              <a:t>esiste?</a:t>
            </a:r>
          </a:p>
          <a:p>
            <a:pPr marL="506730" indent="-285750" algn="just">
              <a:lnSpc>
                <a:spcPct val="120000"/>
              </a:lnSpc>
              <a:spcBef>
                <a:spcPts val="480"/>
              </a:spcBef>
              <a:spcAft>
                <a:spcPts val="480"/>
              </a:spcAft>
            </a:pPr>
            <a:endParaRPr lang="it-IT" sz="1800" dirty="0">
              <a:effectLst/>
              <a:latin typeface="Ebrima" panose="02000000000000000000" pitchFamily="2" charset="0"/>
              <a:ea typeface="Times New Roman" panose="02020603050405020304" pitchFamily="18" charset="0"/>
              <a:cs typeface="Times New Roman" panose="02020603050405020304" pitchFamily="18" charset="0"/>
            </a:endParaRPr>
          </a:p>
          <a:p>
            <a:pPr marL="506730" indent="-285750" algn="just">
              <a:lnSpc>
                <a:spcPct val="120000"/>
              </a:lnSpc>
              <a:spcBef>
                <a:spcPts val="480"/>
              </a:spcBef>
              <a:spcAft>
                <a:spcPts val="480"/>
              </a:spcAft>
            </a:pPr>
            <a:r>
              <a:rPr lang="it-IT" sz="1800" dirty="0">
                <a:effectLst/>
                <a:latin typeface="Ebrima" panose="02000000000000000000" pitchFamily="2" charset="0"/>
                <a:ea typeface="Times New Roman" panose="02020603050405020304" pitchFamily="18" charset="0"/>
                <a:cs typeface="Times New Roman" panose="02020603050405020304" pitchFamily="18" charset="0"/>
              </a:rPr>
              <a:t>C’è una considerazione che secondo Berkeley ci porta </a:t>
            </a:r>
            <a:r>
              <a:rPr lang="it-IT" sz="1800" dirty="0">
                <a:latin typeface="Ebrima" panose="02000000000000000000" pitchFamily="2" charset="0"/>
                <a:ea typeface="Times New Roman" panose="02020603050405020304" pitchFamily="18" charset="0"/>
                <a:cs typeface="Times New Roman" panose="02020603050405020304" pitchFamily="18" charset="0"/>
              </a:rPr>
              <a:t>ad avere la prova dell’esistenza di Dio.</a:t>
            </a:r>
          </a:p>
          <a:p>
            <a:pPr marL="506730" indent="-285750" algn="just">
              <a:lnSpc>
                <a:spcPct val="120000"/>
              </a:lnSpc>
              <a:spcBef>
                <a:spcPts val="480"/>
              </a:spcBef>
              <a:spcAft>
                <a:spcPts val="480"/>
              </a:spcAft>
            </a:pPr>
            <a:endParaRPr lang="it-IT" sz="1800" dirty="0">
              <a:effectLst/>
              <a:latin typeface="Ebrima" panose="02000000000000000000" pitchFamily="2" charset="0"/>
              <a:ea typeface="Times New Roman" panose="02020603050405020304" pitchFamily="18" charset="0"/>
              <a:cs typeface="Times New Roman" panose="02020603050405020304" pitchFamily="18" charset="0"/>
            </a:endParaRPr>
          </a:p>
          <a:p>
            <a:pPr marL="506730" indent="-285750" algn="just">
              <a:lnSpc>
                <a:spcPct val="120000"/>
              </a:lnSpc>
              <a:spcBef>
                <a:spcPts val="480"/>
              </a:spcBef>
              <a:spcAft>
                <a:spcPts val="480"/>
              </a:spcAft>
            </a:pPr>
            <a:r>
              <a:rPr lang="it-IT" sz="1800" dirty="0">
                <a:effectLst/>
                <a:latin typeface="Ebrima" panose="02000000000000000000" pitchFamily="2" charset="0"/>
                <a:ea typeface="Times New Roman" panose="02020603050405020304" pitchFamily="18" charset="0"/>
                <a:cs typeface="Times New Roman" panose="02020603050405020304" pitchFamily="18" charset="0"/>
              </a:rPr>
              <a:t>Le nostre percezioni, egli sostiene, non sono tutte uguali: ci sono quelle che creiamo noi con la nostra fantasia (ad es. Paperino), ma ci sono anche quelle rispetto alle quali siamo </a:t>
            </a:r>
            <a:r>
              <a:rPr lang="it-IT" sz="1800" b="1" dirty="0">
                <a:effectLst/>
                <a:latin typeface="Ebrima" panose="02000000000000000000" pitchFamily="2" charset="0"/>
                <a:ea typeface="Times New Roman" panose="02020603050405020304" pitchFamily="18" charset="0"/>
                <a:cs typeface="Times New Roman" panose="02020603050405020304" pitchFamily="18" charset="0"/>
              </a:rPr>
              <a:t>passivi</a:t>
            </a:r>
            <a:r>
              <a:rPr lang="it-IT" sz="1800" dirty="0">
                <a:effectLst/>
                <a:latin typeface="Ebrima" panose="02000000000000000000" pitchFamily="2" charset="0"/>
                <a:ea typeface="Times New Roman" panose="02020603050405020304" pitchFamily="18" charset="0"/>
                <a:cs typeface="Times New Roman" panose="02020603050405020304" pitchFamily="18" charset="0"/>
              </a:rPr>
              <a:t>: ad esempio io percepisco in questo momento un albero davanti a me, ma non l’ho creato io: nei confronti della percezione dell’albero, io sono passivo. Dato dunque che molte delle nostre percezioni hanno un </a:t>
            </a:r>
            <a:r>
              <a:rPr lang="it-IT" sz="1800" dirty="0">
                <a:latin typeface="Ebrima" panose="02000000000000000000" pitchFamily="2" charset="0"/>
                <a:cs typeface="Times New Roman" panose="02020603050405020304" pitchFamily="18" charset="0"/>
              </a:rPr>
              <a:t>carattere passivo, cioè non siamo noi a crearle, ma sentiamo che provengono da una causa esterna, allora dobbiamo ammettere che esista questa </a:t>
            </a:r>
            <a:r>
              <a:rPr lang="it-IT" sz="1800" b="1" dirty="0">
                <a:latin typeface="Ebrima" panose="02000000000000000000" pitchFamily="2" charset="0"/>
                <a:cs typeface="Times New Roman" panose="02020603050405020304" pitchFamily="18" charset="0"/>
              </a:rPr>
              <a:t>causa esterna</a:t>
            </a:r>
            <a:r>
              <a:rPr lang="it-IT" sz="1800" dirty="0">
                <a:latin typeface="Ebrima" panose="02000000000000000000" pitchFamily="2" charset="0"/>
                <a:cs typeface="Times New Roman" panose="02020603050405020304" pitchFamily="18" charset="0"/>
              </a:rPr>
              <a:t>. E poiché la materia non esiste, questa causa è una causa spirituale, ed è </a:t>
            </a:r>
            <a:r>
              <a:rPr lang="it-IT" sz="1800" b="1" dirty="0">
                <a:latin typeface="Ebrima" panose="02000000000000000000" pitchFamily="2" charset="0"/>
                <a:cs typeface="Times New Roman" panose="02020603050405020304" pitchFamily="18" charset="0"/>
              </a:rPr>
              <a:t>Dio</a:t>
            </a:r>
            <a:r>
              <a:rPr lang="it-IT" sz="1800" dirty="0">
                <a:latin typeface="Ebrima" panose="02000000000000000000" pitchFamily="2" charset="0"/>
                <a:cs typeface="Times New Roman" panose="02020603050405020304" pitchFamily="18" charset="0"/>
              </a:rPr>
              <a:t>.</a:t>
            </a:r>
          </a:p>
        </p:txBody>
      </p:sp>
    </p:spTree>
    <p:extLst>
      <p:ext uri="{BB962C8B-B14F-4D97-AF65-F5344CB8AC3E}">
        <p14:creationId xmlns:p14="http://schemas.microsoft.com/office/powerpoint/2010/main" val="3525934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2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5A0DF3-4A7D-57F3-470F-A84D5BD2F8D3}"/>
              </a:ext>
            </a:extLst>
          </p:cNvPr>
          <p:cNvSpPr>
            <a:spLocks noGrp="1"/>
          </p:cNvSpPr>
          <p:nvPr>
            <p:ph type="title"/>
          </p:nvPr>
        </p:nvSpPr>
        <p:spPr/>
        <p:txBody>
          <a:bodyPr/>
          <a:lstStyle/>
          <a:p>
            <a:pPr algn="ctr"/>
            <a:r>
              <a:rPr lang="it-IT" dirty="0"/>
              <a:t>L’idealismo e l’immaterialismo</a:t>
            </a:r>
          </a:p>
        </p:txBody>
      </p:sp>
      <p:sp>
        <p:nvSpPr>
          <p:cNvPr id="3" name="Espace réservé du contenu 2">
            <a:extLst>
              <a:ext uri="{FF2B5EF4-FFF2-40B4-BE49-F238E27FC236}">
                <a16:creationId xmlns:a16="http://schemas.microsoft.com/office/drawing/2014/main" id="{DF7B315F-2032-2CCE-B6D6-218914A703C5}"/>
              </a:ext>
            </a:extLst>
          </p:cNvPr>
          <p:cNvSpPr>
            <a:spLocks noGrp="1"/>
          </p:cNvSpPr>
          <p:nvPr>
            <p:ph idx="1"/>
          </p:nvPr>
        </p:nvSpPr>
        <p:spPr/>
        <p:txBody>
          <a:bodyPr>
            <a:normAutofit fontScale="85000" lnSpcReduction="20000"/>
          </a:bodyPr>
          <a:lstStyle/>
          <a:p>
            <a:r>
              <a:rPr lang="it-IT" dirty="0"/>
              <a:t>Dato che qualcosa di esterno alla mente, la materia, non può esistere, Berkeley sostiene una filosofia idealistica (nulla esiste fuori dalla mente) e immaterialistica (la materia non esiste).</a:t>
            </a:r>
          </a:p>
          <a:p>
            <a:r>
              <a:rPr lang="it-IT" dirty="0"/>
              <a:t>La posizione di Berkeley è simile alla posizione di Cartesio, che sosteneva la certezza della sostanza pensante o mente (io penso), ma che però recuperava anche la certezza della materia (sostanza estesa) attraverso l’esistenza di Dio. Per Berkeley esiste, però, solo la sostanza pensante e viene negata la materia, anche </a:t>
            </a:r>
            <a:r>
              <a:rPr lang="it-IT"/>
              <a:t>se si ammette </a:t>
            </a:r>
            <a:r>
              <a:rPr lang="it-IT" dirty="0"/>
              <a:t>l’esistenza di Dio.</a:t>
            </a:r>
          </a:p>
          <a:p>
            <a:endParaRPr lang="it-IT" dirty="0"/>
          </a:p>
          <a:p>
            <a:r>
              <a:rPr lang="it-IT" dirty="0"/>
              <a:t>In questo modo egli sconfigge anche l’ateismo. </a:t>
            </a:r>
            <a:r>
              <a:rPr lang="it-IT" dirty="0">
                <a:effectLst/>
                <a:ea typeface="Times New Roman" panose="02020603050405020304" pitchFamily="18" charset="0"/>
              </a:rPr>
              <a:t>La sua filosofia ha un intento apologetico: vuole difendere la fede dagli attacchi degli </a:t>
            </a:r>
            <a:r>
              <a:rPr lang="it-IT" b="1" dirty="0">
                <a:effectLst/>
                <a:ea typeface="Times New Roman" panose="02020603050405020304" pitchFamily="18" charset="0"/>
              </a:rPr>
              <a:t>atei e materialisti che negano i fenomeni spirituali affermando solo la certezza di quelli materiali</a:t>
            </a:r>
            <a:r>
              <a:rPr lang="it-IT" dirty="0">
                <a:effectLst/>
                <a:ea typeface="Times New Roman" panose="02020603050405020304" pitchFamily="18" charset="0"/>
              </a:rPr>
              <a:t>. Negando l’esistenza della materia – sostiene Berkeley – si sarà tolta all’ateo una giustificazione </a:t>
            </a:r>
            <a:r>
              <a:rPr lang="it-IT" dirty="0">
                <a:solidFill>
                  <a:srgbClr val="984806"/>
                </a:solidFill>
                <a:effectLst/>
                <a:ea typeface="Times New Roman" panose="02020603050405020304" pitchFamily="18" charset="0"/>
              </a:rPr>
              <a:t>“per sostenere la sua empietà”</a:t>
            </a:r>
            <a:r>
              <a:rPr lang="it-IT" dirty="0">
                <a:effectLst/>
                <a:ea typeface="Times New Roman" panose="02020603050405020304" pitchFamily="18" charset="0"/>
              </a:rPr>
              <a:t>. </a:t>
            </a:r>
          </a:p>
          <a:p>
            <a:endParaRPr lang="it-IT" dirty="0"/>
          </a:p>
        </p:txBody>
      </p:sp>
    </p:spTree>
    <p:extLst>
      <p:ext uri="{BB962C8B-B14F-4D97-AF65-F5344CB8AC3E}">
        <p14:creationId xmlns:p14="http://schemas.microsoft.com/office/powerpoint/2010/main" val="4101011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2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30A582-C41E-D79C-20FB-FA2B4EE8A807}"/>
              </a:ext>
            </a:extLst>
          </p:cNvPr>
          <p:cNvSpPr>
            <a:spLocks noGrp="1"/>
          </p:cNvSpPr>
          <p:nvPr>
            <p:ph type="title"/>
          </p:nvPr>
        </p:nvSpPr>
        <p:spPr/>
        <p:txBody>
          <a:bodyPr/>
          <a:lstStyle/>
          <a:p>
            <a:pPr algn="ctr"/>
            <a:r>
              <a:rPr lang="it-IT" b="1" dirty="0"/>
              <a:t>Hume</a:t>
            </a:r>
          </a:p>
        </p:txBody>
      </p:sp>
      <p:pic>
        <p:nvPicPr>
          <p:cNvPr id="5" name="Espace réservé du contenu 4">
            <a:extLst>
              <a:ext uri="{FF2B5EF4-FFF2-40B4-BE49-F238E27FC236}">
                <a16:creationId xmlns:a16="http://schemas.microsoft.com/office/drawing/2014/main" id="{58EDAC98-BD6F-0F78-A970-482E678ED2BF}"/>
              </a:ext>
            </a:extLst>
          </p:cNvPr>
          <p:cNvPicPr>
            <a:picLocks noGrp="1" noChangeAspect="1"/>
          </p:cNvPicPr>
          <p:nvPr>
            <p:ph idx="1"/>
          </p:nvPr>
        </p:nvPicPr>
        <p:blipFill>
          <a:blip r:embed="rId2"/>
          <a:stretch>
            <a:fillRect/>
          </a:stretch>
        </p:blipFill>
        <p:spPr>
          <a:xfrm>
            <a:off x="5070265" y="1471061"/>
            <a:ext cx="2198282" cy="5129328"/>
          </a:xfrm>
        </p:spPr>
      </p:pic>
    </p:spTree>
    <p:extLst>
      <p:ext uri="{BB962C8B-B14F-4D97-AF65-F5344CB8AC3E}">
        <p14:creationId xmlns:p14="http://schemas.microsoft.com/office/powerpoint/2010/main" val="407621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2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30A582-C41E-D79C-20FB-FA2B4EE8A807}"/>
              </a:ext>
            </a:extLst>
          </p:cNvPr>
          <p:cNvSpPr>
            <a:spLocks noGrp="1"/>
          </p:cNvSpPr>
          <p:nvPr>
            <p:ph type="title"/>
          </p:nvPr>
        </p:nvSpPr>
        <p:spPr/>
        <p:txBody>
          <a:bodyPr/>
          <a:lstStyle/>
          <a:p>
            <a:pPr algn="ctr"/>
            <a:r>
              <a:rPr lang="it-IT" dirty="0"/>
              <a:t>Hume</a:t>
            </a:r>
          </a:p>
        </p:txBody>
      </p:sp>
      <p:sp>
        <p:nvSpPr>
          <p:cNvPr id="3" name="Espace réservé du contenu 2">
            <a:extLst>
              <a:ext uri="{FF2B5EF4-FFF2-40B4-BE49-F238E27FC236}">
                <a16:creationId xmlns:a16="http://schemas.microsoft.com/office/drawing/2014/main" id="{DC7A5FB9-6D41-8EC1-9969-1D5286088E38}"/>
              </a:ext>
            </a:extLst>
          </p:cNvPr>
          <p:cNvSpPr>
            <a:spLocks noGrp="1"/>
          </p:cNvSpPr>
          <p:nvPr>
            <p:ph idx="1"/>
          </p:nvPr>
        </p:nvSpPr>
        <p:spPr/>
        <p:txBody>
          <a:bodyPr/>
          <a:lstStyle/>
          <a:p>
            <a:r>
              <a:rPr lang="it-IT" dirty="0"/>
              <a:t>Locke mantiene l’idea di una realtà esterna</a:t>
            </a:r>
          </a:p>
          <a:p>
            <a:r>
              <a:rPr lang="it-IT" dirty="0"/>
              <a:t>Berkeley nega l’esistenza della materia</a:t>
            </a:r>
          </a:p>
          <a:p>
            <a:r>
              <a:rPr lang="it-IT" dirty="0"/>
              <a:t>Hume afferma che esistono solo le nostre percezioni: fenomenismo e scetticismo </a:t>
            </a:r>
          </a:p>
        </p:txBody>
      </p:sp>
    </p:spTree>
    <p:extLst>
      <p:ext uri="{BB962C8B-B14F-4D97-AF65-F5344CB8AC3E}">
        <p14:creationId xmlns:p14="http://schemas.microsoft.com/office/powerpoint/2010/main" val="4159271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2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2F709E-C4E5-E593-E877-8734C11985C5}"/>
              </a:ext>
            </a:extLst>
          </p:cNvPr>
          <p:cNvSpPr>
            <a:spLocks noGrp="1"/>
          </p:cNvSpPr>
          <p:nvPr>
            <p:ph type="title"/>
          </p:nvPr>
        </p:nvSpPr>
        <p:spPr/>
        <p:txBody>
          <a:bodyPr/>
          <a:lstStyle/>
          <a:p>
            <a:r>
              <a:rPr lang="it-IT" dirty="0"/>
              <a:t>Le percezioni come fonte della conoscenza</a:t>
            </a:r>
          </a:p>
        </p:txBody>
      </p:sp>
      <p:sp>
        <p:nvSpPr>
          <p:cNvPr id="3" name="Espace réservé du contenu 2">
            <a:extLst>
              <a:ext uri="{FF2B5EF4-FFF2-40B4-BE49-F238E27FC236}">
                <a16:creationId xmlns:a16="http://schemas.microsoft.com/office/drawing/2014/main" id="{0B6FB77C-D4E0-47E0-EEC7-7F0CFED6A7F9}"/>
              </a:ext>
            </a:extLst>
          </p:cNvPr>
          <p:cNvSpPr>
            <a:spLocks noGrp="1"/>
          </p:cNvSpPr>
          <p:nvPr>
            <p:ph idx="1"/>
          </p:nvPr>
        </p:nvSpPr>
        <p:spPr/>
        <p:txBody>
          <a:bodyPr/>
          <a:lstStyle/>
          <a:p>
            <a:r>
              <a:rPr lang="it-IT" sz="1800" dirty="0">
                <a:effectLst/>
                <a:latin typeface="Ebrima" panose="02000000000000000000" pitchFamily="2" charset="0"/>
                <a:ea typeface="Times New Roman" panose="02020603050405020304" pitchFamily="18" charset="0"/>
                <a:cs typeface="Times New Roman" panose="02020603050405020304" pitchFamily="18" charset="0"/>
              </a:rPr>
              <a:t>Partiamo sempre dall’analisi dei contenuti della nostra mente: Locke distingueva tra idee di qualità esterne, idee solo prodotte dalla nostra mente; Berkeley riduceva tutto a impressioni.</a:t>
            </a:r>
          </a:p>
          <a:p>
            <a:endParaRPr lang="it-IT" sz="1800" dirty="0">
              <a:effectLst/>
              <a:latin typeface="Ebrima" panose="02000000000000000000" pitchFamily="2" charset="0"/>
              <a:ea typeface="Times New Roman" panose="02020603050405020304" pitchFamily="18" charset="0"/>
              <a:cs typeface="Times New Roman" panose="02020603050405020304" pitchFamily="18" charset="0"/>
            </a:endParaRPr>
          </a:p>
          <a:p>
            <a:r>
              <a:rPr lang="it-IT" sz="1800" dirty="0">
                <a:effectLst/>
                <a:latin typeface="Ebrima" panose="02000000000000000000" pitchFamily="2" charset="0"/>
                <a:ea typeface="Times New Roman" panose="02020603050405020304" pitchFamily="18" charset="0"/>
                <a:cs typeface="Times New Roman" panose="02020603050405020304" pitchFamily="18" charset="0"/>
              </a:rPr>
              <a:t>Per Hume vi sono nella nostra mente delle percezioni ed esse possono essere distinte in percezioni </a:t>
            </a:r>
            <a:r>
              <a:rPr lang="it-IT" sz="1800" i="1" dirty="0">
                <a:effectLst/>
                <a:latin typeface="Ebrima" panose="02000000000000000000" pitchFamily="2" charset="0"/>
                <a:ea typeface="Times New Roman" panose="02020603050405020304" pitchFamily="18" charset="0"/>
                <a:cs typeface="Times New Roman" panose="02020603050405020304" pitchFamily="18" charset="0"/>
              </a:rPr>
              <a:t>più vivaci</a:t>
            </a:r>
            <a:r>
              <a:rPr lang="it-IT" sz="1800" dirty="0">
                <a:effectLst/>
                <a:latin typeface="Ebrima" panose="02000000000000000000" pitchFamily="2" charset="0"/>
                <a:ea typeface="Times New Roman" panose="02020603050405020304" pitchFamily="18" charset="0"/>
                <a:cs typeface="Times New Roman" panose="02020603050405020304" pitchFamily="18" charset="0"/>
              </a:rPr>
              <a:t> e percezioni </a:t>
            </a:r>
            <a:r>
              <a:rPr lang="it-IT" sz="1800" i="1" dirty="0">
                <a:effectLst/>
                <a:latin typeface="Ebrima" panose="02000000000000000000" pitchFamily="2" charset="0"/>
                <a:ea typeface="Times New Roman" panose="02020603050405020304" pitchFamily="18" charset="0"/>
                <a:cs typeface="Times New Roman" panose="02020603050405020304" pitchFamily="18" charset="0"/>
              </a:rPr>
              <a:t>meno vivaci</a:t>
            </a:r>
            <a:r>
              <a:rPr lang="it-IT" sz="1800" dirty="0">
                <a:latin typeface="Ebrima" panose="02000000000000000000" pitchFamily="2" charset="0"/>
                <a:ea typeface="Times New Roman" panose="02020603050405020304" pitchFamily="18" charset="0"/>
                <a:cs typeface="Times New Roman" panose="02020603050405020304" pitchFamily="18" charset="0"/>
              </a:rPr>
              <a:t>: le prime le chiama </a:t>
            </a:r>
            <a:r>
              <a:rPr lang="it-IT" sz="1800" b="1" dirty="0">
                <a:latin typeface="Ebrima" panose="02000000000000000000" pitchFamily="2" charset="0"/>
                <a:ea typeface="Times New Roman" panose="02020603050405020304" pitchFamily="18" charset="0"/>
                <a:cs typeface="Times New Roman" panose="02020603050405020304" pitchFamily="18" charset="0"/>
              </a:rPr>
              <a:t>IMPRESSIONI</a:t>
            </a:r>
            <a:r>
              <a:rPr lang="it-IT" sz="1800" dirty="0">
                <a:latin typeface="Ebrima" panose="02000000000000000000" pitchFamily="2" charset="0"/>
                <a:ea typeface="Times New Roman" panose="02020603050405020304" pitchFamily="18" charset="0"/>
                <a:cs typeface="Times New Roman" panose="02020603050405020304" pitchFamily="18" charset="0"/>
              </a:rPr>
              <a:t>, le seconde, </a:t>
            </a:r>
            <a:r>
              <a:rPr lang="it-IT" sz="1800" b="1" dirty="0">
                <a:latin typeface="Ebrima" panose="02000000000000000000" pitchFamily="2" charset="0"/>
                <a:ea typeface="Times New Roman" panose="02020603050405020304" pitchFamily="18" charset="0"/>
                <a:cs typeface="Times New Roman" panose="02020603050405020304" pitchFamily="18" charset="0"/>
              </a:rPr>
              <a:t>IDEE</a:t>
            </a:r>
            <a:r>
              <a:rPr lang="it-IT" sz="1800" i="1" dirty="0">
                <a:latin typeface="Ebrima" panose="02000000000000000000" pitchFamily="2" charset="0"/>
                <a:ea typeface="Times New Roman" panose="02020603050405020304" pitchFamily="18" charset="0"/>
                <a:cs typeface="Times New Roman" panose="02020603050405020304" pitchFamily="18" charset="0"/>
              </a:rPr>
              <a:t>.</a:t>
            </a:r>
          </a:p>
          <a:p>
            <a:endParaRPr lang="it-IT" sz="1800" i="1" dirty="0">
              <a:latin typeface="Ebrima" panose="02000000000000000000" pitchFamily="2" charset="0"/>
              <a:cs typeface="Times New Roman" panose="02020603050405020304" pitchFamily="18" charset="0"/>
            </a:endParaRPr>
          </a:p>
          <a:p>
            <a:r>
              <a:rPr lang="it-IT" sz="1800" dirty="0">
                <a:latin typeface="Ebrima" panose="02000000000000000000" pitchFamily="2" charset="0"/>
                <a:cs typeface="Times New Roman" panose="02020603050405020304" pitchFamily="18" charset="0"/>
              </a:rPr>
              <a:t>Impressioni e idee si aggregano e si associano con una «dolce forza» indipendente dalla volontà del soggetto. Da queste associazioni (per somiglianza, contiguità e causalità) derivano le idee complesse.</a:t>
            </a:r>
          </a:p>
          <a:p>
            <a:endParaRPr lang="it-IT" sz="1800" dirty="0">
              <a:latin typeface="Ebrima" panose="02000000000000000000" pitchFamily="2" charset="0"/>
              <a:cs typeface="Times New Roman" panose="02020603050405020304" pitchFamily="18" charset="0"/>
            </a:endParaRPr>
          </a:p>
          <a:p>
            <a:r>
              <a:rPr lang="it-IT" sz="1800" dirty="0">
                <a:latin typeface="Ebrima" panose="02000000000000000000" pitchFamily="2" charset="0"/>
                <a:cs typeface="Times New Roman" panose="02020603050405020304" pitchFamily="18" charset="0"/>
              </a:rPr>
              <a:t>Per Hume sono idee complesse: l’idea di spazio e l’idea di tempo; l’idea di causa ed effetto; l’idea di cosa o sostanza materiale e l’idea di io (o sostanza spirituale).</a:t>
            </a:r>
          </a:p>
          <a:p>
            <a:endParaRPr lang="it-IT" dirty="0"/>
          </a:p>
        </p:txBody>
      </p:sp>
    </p:spTree>
    <p:extLst>
      <p:ext uri="{BB962C8B-B14F-4D97-AF65-F5344CB8AC3E}">
        <p14:creationId xmlns:p14="http://schemas.microsoft.com/office/powerpoint/2010/main" val="2007247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2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EC1955-4565-BA48-6CDA-66A05BC225F1}"/>
              </a:ext>
            </a:extLst>
          </p:cNvPr>
          <p:cNvSpPr>
            <a:spLocks noGrp="1"/>
          </p:cNvSpPr>
          <p:nvPr>
            <p:ph type="title"/>
          </p:nvPr>
        </p:nvSpPr>
        <p:spPr>
          <a:xfrm>
            <a:off x="838200" y="365126"/>
            <a:ext cx="10515600" cy="315912"/>
          </a:xfrm>
        </p:spPr>
        <p:txBody>
          <a:bodyPr>
            <a:normAutofit fontScale="90000"/>
          </a:bodyPr>
          <a:lstStyle/>
          <a:p>
            <a:br>
              <a:rPr lang="it-IT" dirty="0"/>
            </a:br>
            <a:br>
              <a:rPr lang="it-IT" dirty="0"/>
            </a:br>
            <a:br>
              <a:rPr lang="it-IT" dirty="0"/>
            </a:br>
            <a:br>
              <a:rPr lang="it-IT" dirty="0"/>
            </a:br>
            <a:r>
              <a:rPr lang="it-IT" dirty="0"/>
              <a:t>Vediamo come Hume dimostra che le idee di tempo, spazio, ecc. sono idee complesse e non impressioni.</a:t>
            </a:r>
            <a:br>
              <a:rPr lang="it-IT" dirty="0"/>
            </a:br>
            <a:endParaRPr lang="it-IT" dirty="0"/>
          </a:p>
        </p:txBody>
      </p:sp>
      <p:sp>
        <p:nvSpPr>
          <p:cNvPr id="6" name="Espace réservé du contenu 5">
            <a:extLst>
              <a:ext uri="{FF2B5EF4-FFF2-40B4-BE49-F238E27FC236}">
                <a16:creationId xmlns:a16="http://schemas.microsoft.com/office/drawing/2014/main" id="{C7C7B6E9-72A9-0EDE-9C6F-B96D314AC5EB}"/>
              </a:ext>
            </a:extLst>
          </p:cNvPr>
          <p:cNvSpPr>
            <a:spLocks noGrp="1"/>
          </p:cNvSpPr>
          <p:nvPr>
            <p:ph idx="1"/>
          </p:nvPr>
        </p:nvSpPr>
        <p:spPr/>
        <p:txBody>
          <a:bodyPr/>
          <a:lstStyle/>
          <a:p>
            <a:endParaRPr lang="it-IT" dirty="0"/>
          </a:p>
          <a:p>
            <a:endParaRPr lang="it-IT" dirty="0"/>
          </a:p>
          <a:p>
            <a:pPr marL="0" indent="0">
              <a:buNone/>
            </a:pPr>
            <a:r>
              <a:rPr lang="it-IT" dirty="0"/>
              <a:t>Esse cioè nascono dall’associazione di impressioni e non derivano da impressioni isolate.</a:t>
            </a:r>
          </a:p>
          <a:p>
            <a:pPr marL="0" indent="0">
              <a:buNone/>
            </a:pPr>
            <a:endParaRPr lang="it-IT" dirty="0"/>
          </a:p>
          <a:p>
            <a:pPr marL="0" indent="0">
              <a:buNone/>
            </a:pPr>
            <a:r>
              <a:rPr lang="it-IT" dirty="0"/>
              <a:t>Se non derivano da impressioni isolate, significa che non hanno una consistenza forte, sostanziale, che cioè possa riferirle ad una realtà indipendente da chi le percepisce.</a:t>
            </a:r>
          </a:p>
        </p:txBody>
      </p:sp>
    </p:spTree>
    <p:extLst>
      <p:ext uri="{BB962C8B-B14F-4D97-AF65-F5344CB8AC3E}">
        <p14:creationId xmlns:p14="http://schemas.microsoft.com/office/powerpoint/2010/main" val="2797701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2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EC1955-4565-BA48-6CDA-66A05BC225F1}"/>
              </a:ext>
            </a:extLst>
          </p:cNvPr>
          <p:cNvSpPr>
            <a:spLocks noGrp="1"/>
          </p:cNvSpPr>
          <p:nvPr>
            <p:ph type="title"/>
          </p:nvPr>
        </p:nvSpPr>
        <p:spPr/>
        <p:txBody>
          <a:bodyPr>
            <a:normAutofit fontScale="90000"/>
          </a:bodyPr>
          <a:lstStyle/>
          <a:p>
            <a:pPr algn="ctr"/>
            <a:r>
              <a:rPr lang="it-IT" dirty="0"/>
              <a:t>1. Tempo</a:t>
            </a:r>
            <a:br>
              <a:rPr lang="it-IT" dirty="0"/>
            </a:br>
            <a:r>
              <a:rPr lang="it-IT" sz="3100" dirty="0"/>
              <a:t>Non esiste la percezione isolata del tempo, ma </a:t>
            </a:r>
            <a:r>
              <a:rPr lang="it-IT" sz="3100"/>
              <a:t>nasce da </a:t>
            </a:r>
            <a:r>
              <a:rPr lang="it-IT" sz="3100" dirty="0"/>
              <a:t>una serie di percezioni.</a:t>
            </a:r>
          </a:p>
        </p:txBody>
      </p:sp>
      <p:pic>
        <p:nvPicPr>
          <p:cNvPr id="4" name="Immagine 7" descr="Altezza del suono e notazione, come funziona il pentagramma">
            <a:extLst>
              <a:ext uri="{FF2B5EF4-FFF2-40B4-BE49-F238E27FC236}">
                <a16:creationId xmlns:a16="http://schemas.microsoft.com/office/drawing/2014/main" id="{75303B44-15F3-C793-E11A-ECAC8724DC8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47900" y="2801144"/>
            <a:ext cx="7696200" cy="2400300"/>
          </a:xfrm>
          <a:prstGeom prst="rect">
            <a:avLst/>
          </a:prstGeom>
          <a:noFill/>
          <a:ln>
            <a:noFill/>
          </a:ln>
        </p:spPr>
      </p:pic>
    </p:spTree>
    <p:extLst>
      <p:ext uri="{BB962C8B-B14F-4D97-AF65-F5344CB8AC3E}">
        <p14:creationId xmlns:p14="http://schemas.microsoft.com/office/powerpoint/2010/main" val="1239449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2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4C21E4-2FE6-0CE2-0839-D0C9850FA4D5}"/>
              </a:ext>
            </a:extLst>
          </p:cNvPr>
          <p:cNvSpPr>
            <a:spLocks noGrp="1"/>
          </p:cNvSpPr>
          <p:nvPr>
            <p:ph type="title"/>
          </p:nvPr>
        </p:nvSpPr>
        <p:spPr/>
        <p:txBody>
          <a:bodyPr>
            <a:normAutofit fontScale="90000"/>
          </a:bodyPr>
          <a:lstStyle/>
          <a:p>
            <a:pPr algn="ctr"/>
            <a:r>
              <a:rPr lang="it-IT" dirty="0"/>
              <a:t>2. Spazio</a:t>
            </a:r>
            <a:br>
              <a:rPr lang="it-IT" dirty="0"/>
            </a:br>
            <a:r>
              <a:rPr lang="it-IT" sz="3100" dirty="0"/>
              <a:t>Non esiste la percezione isolata dello spazio, ma nasce solo dalla relazione tra percezioni.</a:t>
            </a:r>
          </a:p>
        </p:txBody>
      </p:sp>
      <p:pic>
        <p:nvPicPr>
          <p:cNvPr id="4" name="Immagine 50" descr="prepsosizioni-di-luogo-1-638">
            <a:extLst>
              <a:ext uri="{FF2B5EF4-FFF2-40B4-BE49-F238E27FC236}">
                <a16:creationId xmlns:a16="http://schemas.microsoft.com/office/drawing/2014/main" id="{8679FF4D-508D-E873-62B7-5690EF5BAF8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8136" y="1825625"/>
            <a:ext cx="5795727" cy="4351338"/>
          </a:xfrm>
          <a:prstGeom prst="rect">
            <a:avLst/>
          </a:prstGeom>
          <a:noFill/>
          <a:ln>
            <a:noFill/>
          </a:ln>
        </p:spPr>
      </p:pic>
    </p:spTree>
    <p:extLst>
      <p:ext uri="{BB962C8B-B14F-4D97-AF65-F5344CB8AC3E}">
        <p14:creationId xmlns:p14="http://schemas.microsoft.com/office/powerpoint/2010/main" val="1773627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75000"/>
            <a:alpha val="52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01291A-5C11-0458-DDF4-98403D80B3FF}"/>
              </a:ext>
            </a:extLst>
          </p:cNvPr>
          <p:cNvSpPr>
            <a:spLocks noGrp="1"/>
          </p:cNvSpPr>
          <p:nvPr>
            <p:ph type="title"/>
          </p:nvPr>
        </p:nvSpPr>
        <p:spPr/>
        <p:txBody>
          <a:bodyPr/>
          <a:lstStyle/>
          <a:p>
            <a:pPr algn="ctr"/>
            <a:r>
              <a:rPr lang="it-IT" dirty="0"/>
              <a:t>Il problema della conoscenza </a:t>
            </a:r>
            <a:br>
              <a:rPr lang="it-IT" dirty="0"/>
            </a:br>
            <a:r>
              <a:rPr lang="it-IT" dirty="0"/>
              <a:t>come punto di partenza. -1</a:t>
            </a:r>
          </a:p>
        </p:txBody>
      </p:sp>
      <p:sp>
        <p:nvSpPr>
          <p:cNvPr id="3" name="Espace réservé du contenu 2">
            <a:extLst>
              <a:ext uri="{FF2B5EF4-FFF2-40B4-BE49-F238E27FC236}">
                <a16:creationId xmlns:a16="http://schemas.microsoft.com/office/drawing/2014/main" id="{9097F52C-DE17-4D95-6A85-55B55033DEB4}"/>
              </a:ext>
            </a:extLst>
          </p:cNvPr>
          <p:cNvSpPr>
            <a:spLocks noGrp="1"/>
          </p:cNvSpPr>
          <p:nvPr>
            <p:ph idx="1"/>
          </p:nvPr>
        </p:nvSpPr>
        <p:spPr/>
        <p:txBody>
          <a:bodyPr>
            <a:normAutofit/>
          </a:bodyPr>
          <a:lstStyle/>
          <a:p>
            <a:pPr marL="0" indent="0">
              <a:buNone/>
            </a:pPr>
            <a:endParaRPr lang="it-IT" dirty="0"/>
          </a:p>
          <a:p>
            <a:pPr marL="220980" algn="just">
              <a:lnSpc>
                <a:spcPct val="120000"/>
              </a:lnSpc>
              <a:spcBef>
                <a:spcPts val="480"/>
              </a:spcBef>
              <a:spcAft>
                <a:spcPts val="480"/>
              </a:spcAft>
            </a:pPr>
            <a:r>
              <a:rPr lang="it-IT" sz="1800" dirty="0">
                <a:effectLst/>
                <a:latin typeface="Ebrima" panose="02000000000000000000" pitchFamily="2" charset="0"/>
                <a:ea typeface="Times New Roman" panose="02020603050405020304" pitchFamily="18" charset="0"/>
              </a:rPr>
              <a:t>La </a:t>
            </a:r>
            <a:r>
              <a:rPr lang="it-IT" sz="1800" dirty="0">
                <a:solidFill>
                  <a:srgbClr val="000000"/>
                </a:solidFill>
                <a:effectLst/>
                <a:latin typeface="Ebrima" panose="02000000000000000000" pitchFamily="2" charset="0"/>
                <a:ea typeface="Times New Roman" panose="02020603050405020304" pitchFamily="18" charset="0"/>
              </a:rPr>
              <a:t>ricerca</a:t>
            </a:r>
            <a:r>
              <a:rPr lang="it-IT" sz="1800" dirty="0">
                <a:effectLst/>
                <a:latin typeface="Ebrima" panose="02000000000000000000" pitchFamily="2" charset="0"/>
                <a:ea typeface="Times New Roman" panose="02020603050405020304" pitchFamily="18" charset="0"/>
              </a:rPr>
              <a:t> di un fondamento solido per edificare la propria filosofia, che vada al di là di ogni possibile dubbio, aveva portato Cartesio a indagare la soggettività che conosce il mondo e a trovare in essa il fulcro di ogni altra verità: è la certezza fondamentale del “cogito ergo sum”, sulla quale si fondano tutte le altre certezze. </a:t>
            </a:r>
            <a:endParaRPr lang="it-IT" sz="1800" dirty="0">
              <a:effectLst/>
              <a:latin typeface="Times New Roman" panose="02020603050405020304" pitchFamily="18" charset="0"/>
              <a:ea typeface="Times New Roman" panose="02020603050405020304" pitchFamily="18" charset="0"/>
            </a:endParaRPr>
          </a:p>
          <a:p>
            <a:pPr marL="220980" algn="just">
              <a:lnSpc>
                <a:spcPct val="120000"/>
              </a:lnSpc>
              <a:spcBef>
                <a:spcPts val="480"/>
              </a:spcBef>
              <a:spcAft>
                <a:spcPts val="480"/>
              </a:spcAft>
            </a:pPr>
            <a:r>
              <a:rPr lang="it-IT" sz="1800" dirty="0">
                <a:effectLst/>
                <a:latin typeface="Ebrima" panose="02000000000000000000" pitchFamily="2" charset="0"/>
                <a:ea typeface="Times New Roman" panose="02020603050405020304" pitchFamily="18" charset="0"/>
              </a:rPr>
              <a:t>Gli empiristi procedono in direzione analoga. Si prenda ad esempio questo brano autobiografico di Locke, in cui egli racconta come è sorta in lui l’idea di scrivere il </a:t>
            </a:r>
            <a:r>
              <a:rPr lang="it-IT" sz="1800" i="1" dirty="0">
                <a:effectLst/>
                <a:latin typeface="Ebrima" panose="02000000000000000000" pitchFamily="2" charset="0"/>
                <a:ea typeface="Times New Roman" panose="02020603050405020304" pitchFamily="18" charset="0"/>
              </a:rPr>
              <a:t>Saggio sull’intelligenza umana</a:t>
            </a:r>
            <a:r>
              <a:rPr lang="it-IT" sz="1800" dirty="0">
                <a:effectLst/>
                <a:latin typeface="Ebrima" panose="02000000000000000000" pitchFamily="2" charset="0"/>
                <a:ea typeface="Times New Roman" panose="02020603050405020304" pitchFamily="18" charset="0"/>
              </a:rPr>
              <a:t>, una delle sue opere fondamentali. Racconta dunque Locke che si trovava a conversare tra amici su questioni morali e religiose e che allora gli balenò </a:t>
            </a:r>
            <a:r>
              <a:rPr lang="it-IT" sz="1800" dirty="0">
                <a:solidFill>
                  <a:srgbClr val="984806"/>
                </a:solidFill>
                <a:effectLst/>
                <a:latin typeface="Ebrima" panose="02000000000000000000" pitchFamily="2" charset="0"/>
                <a:ea typeface="Times New Roman" panose="02020603050405020304" pitchFamily="18" charset="0"/>
              </a:rPr>
              <a:t>“l’idea che noi battevamo una falsa strada e che, prima di accingerci a una ricerca di tale sorta, fosse necessario esaminare la nostra capacità, e vedere quali oggetti erano appropriati alla nostra intelligenza e quali no.”</a:t>
            </a:r>
            <a:endParaRPr lang="it-IT" sz="1800" dirty="0">
              <a:effectLst/>
              <a:latin typeface="Times New Roman" panose="02020603050405020304" pitchFamily="18" charset="0"/>
              <a:ea typeface="Times New Roman" panose="02020603050405020304" pitchFamily="18" charset="0"/>
            </a:endParaRPr>
          </a:p>
          <a:p>
            <a:pPr marL="0" indent="0">
              <a:buNone/>
            </a:pPr>
            <a:endParaRPr lang="it-IT" dirty="0"/>
          </a:p>
          <a:p>
            <a:pPr marL="0" indent="0">
              <a:buNone/>
            </a:pPr>
            <a:endParaRPr lang="it-IT" dirty="0"/>
          </a:p>
        </p:txBody>
      </p:sp>
    </p:spTree>
    <p:extLst>
      <p:ext uri="{BB962C8B-B14F-4D97-AF65-F5344CB8AC3E}">
        <p14:creationId xmlns:p14="http://schemas.microsoft.com/office/powerpoint/2010/main" val="2757854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2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22B5A0-3451-7305-D575-16C5B7FE2156}"/>
              </a:ext>
            </a:extLst>
          </p:cNvPr>
          <p:cNvSpPr>
            <a:spLocks noGrp="1"/>
          </p:cNvSpPr>
          <p:nvPr>
            <p:ph type="title"/>
          </p:nvPr>
        </p:nvSpPr>
        <p:spPr/>
        <p:txBody>
          <a:bodyPr>
            <a:normAutofit/>
          </a:bodyPr>
          <a:lstStyle/>
          <a:p>
            <a:pPr algn="ctr"/>
            <a:r>
              <a:rPr lang="it-IT" dirty="0"/>
              <a:t>3. Cosa, sostanza</a:t>
            </a:r>
            <a:br>
              <a:rPr lang="it-IT" dirty="0"/>
            </a:br>
            <a:r>
              <a:rPr lang="it-IT" sz="2000" dirty="0"/>
              <a:t>Non esiste una percezione autonoma dell’oro. L’oro è un’idea che nasce da una collezione di percezioni.</a:t>
            </a:r>
          </a:p>
        </p:txBody>
      </p:sp>
      <p:pic>
        <p:nvPicPr>
          <p:cNvPr id="1026" name="Picture 2" descr="Prezzo Oro puro 999.9 ‰ 1 grammo base | Oro Obrelli">
            <a:extLst>
              <a:ext uri="{FF2B5EF4-FFF2-40B4-BE49-F238E27FC236}">
                <a16:creationId xmlns:a16="http://schemas.microsoft.com/office/drawing/2014/main" id="{C612D3F6-9D24-D1A8-64D6-F4BF2076C4A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71937" y="2482056"/>
            <a:ext cx="4048125" cy="303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569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2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697B3C-0E76-F7EA-90AE-D79B5C75697E}"/>
              </a:ext>
            </a:extLst>
          </p:cNvPr>
          <p:cNvSpPr>
            <a:spLocks noGrp="1"/>
          </p:cNvSpPr>
          <p:nvPr>
            <p:ph type="title"/>
          </p:nvPr>
        </p:nvSpPr>
        <p:spPr/>
        <p:txBody>
          <a:bodyPr>
            <a:normAutofit fontScale="90000"/>
          </a:bodyPr>
          <a:lstStyle/>
          <a:p>
            <a:pPr algn="ctr"/>
            <a:r>
              <a:rPr lang="it-IT" dirty="0"/>
              <a:t>4. Io o persona</a:t>
            </a:r>
            <a:br>
              <a:rPr lang="it-IT" dirty="0"/>
            </a:br>
            <a:r>
              <a:rPr lang="it-IT" sz="2000" dirty="0"/>
              <a:t>Non esiste la percezione isolata dell’io, ma è ciò a cui sono riferite le percezioni. Vale lo stesso ragionamento fatto per il tempo, che è qualcosa che si avverte in relazione alle percezioni, ma non esiste una percezione isolata del tempo.</a:t>
            </a:r>
          </a:p>
        </p:txBody>
      </p:sp>
      <p:sp>
        <p:nvSpPr>
          <p:cNvPr id="4" name="Espace réservé du contenu 3">
            <a:extLst>
              <a:ext uri="{FF2B5EF4-FFF2-40B4-BE49-F238E27FC236}">
                <a16:creationId xmlns:a16="http://schemas.microsoft.com/office/drawing/2014/main" id="{D1F67235-37B7-992B-5C8E-EEC3558F3262}"/>
              </a:ext>
            </a:extLst>
          </p:cNvPr>
          <p:cNvSpPr>
            <a:spLocks noGrp="1"/>
          </p:cNvSpPr>
          <p:nvPr>
            <p:ph idx="1"/>
          </p:nvPr>
        </p:nvSpPr>
        <p:spPr/>
        <p:txBody>
          <a:bodyPr/>
          <a:lstStyle/>
          <a:p>
            <a:pPr marL="0" indent="0">
              <a:buNone/>
            </a:pPr>
            <a:r>
              <a:rPr lang="it-IT" dirty="0"/>
              <a:t> </a:t>
            </a:r>
          </a:p>
        </p:txBody>
      </p:sp>
      <p:pic>
        <p:nvPicPr>
          <p:cNvPr id="7" name="Image 6">
            <a:extLst>
              <a:ext uri="{FF2B5EF4-FFF2-40B4-BE49-F238E27FC236}">
                <a16:creationId xmlns:a16="http://schemas.microsoft.com/office/drawing/2014/main" id="{E3D05726-FC90-9930-7941-491B7B353D02}"/>
              </a:ext>
            </a:extLst>
          </p:cNvPr>
          <p:cNvPicPr>
            <a:picLocks noChangeAspect="1"/>
          </p:cNvPicPr>
          <p:nvPr/>
        </p:nvPicPr>
        <p:blipFill>
          <a:blip r:embed="rId2"/>
          <a:stretch>
            <a:fillRect/>
          </a:stretch>
        </p:blipFill>
        <p:spPr>
          <a:xfrm>
            <a:off x="4026501" y="1892783"/>
            <a:ext cx="3448531" cy="3762900"/>
          </a:xfrm>
          <a:prstGeom prst="rect">
            <a:avLst/>
          </a:prstGeom>
        </p:spPr>
      </p:pic>
    </p:spTree>
    <p:extLst>
      <p:ext uri="{BB962C8B-B14F-4D97-AF65-F5344CB8AC3E}">
        <p14:creationId xmlns:p14="http://schemas.microsoft.com/office/powerpoint/2010/main" val="3147454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2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CEC4DC-139F-92FC-9181-41C35AC8C1DD}"/>
              </a:ext>
            </a:extLst>
          </p:cNvPr>
          <p:cNvSpPr>
            <a:spLocks noGrp="1"/>
          </p:cNvSpPr>
          <p:nvPr>
            <p:ph type="title"/>
          </p:nvPr>
        </p:nvSpPr>
        <p:spPr/>
        <p:txBody>
          <a:bodyPr/>
          <a:lstStyle/>
          <a:p>
            <a:pPr algn="ctr"/>
            <a:r>
              <a:rPr lang="it-IT" dirty="0"/>
              <a:t>Io o persona</a:t>
            </a:r>
          </a:p>
        </p:txBody>
      </p:sp>
      <p:sp>
        <p:nvSpPr>
          <p:cNvPr id="3" name="Espace réservé du contenu 2">
            <a:extLst>
              <a:ext uri="{FF2B5EF4-FFF2-40B4-BE49-F238E27FC236}">
                <a16:creationId xmlns:a16="http://schemas.microsoft.com/office/drawing/2014/main" id="{14D154C1-E80E-8756-DE06-DCB709FA6889}"/>
              </a:ext>
            </a:extLst>
          </p:cNvPr>
          <p:cNvSpPr>
            <a:spLocks noGrp="1"/>
          </p:cNvSpPr>
          <p:nvPr>
            <p:ph idx="1"/>
          </p:nvPr>
        </p:nvSpPr>
        <p:spPr/>
        <p:txBody>
          <a:bodyPr/>
          <a:lstStyle/>
          <a:p>
            <a:pPr marL="0" indent="0">
              <a:buNone/>
            </a:pPr>
            <a:r>
              <a:rPr lang="it-IT" dirty="0">
                <a:solidFill>
                  <a:srgbClr val="984806"/>
                </a:solidFill>
                <a:effectLst/>
                <a:ea typeface="Times New Roman" panose="02020603050405020304" pitchFamily="18" charset="0"/>
                <a:cs typeface="Arial" panose="020B0604020202020204" pitchFamily="34" charset="0"/>
              </a:rPr>
              <a:t>“Ci sono alcuni filosofi, i quali credono che noi siamo intimamente coscienti di ciò che chiamiamo il nostro io… </a:t>
            </a:r>
            <a:r>
              <a:rPr lang="it-IT" u="sng" dirty="0">
                <a:solidFill>
                  <a:srgbClr val="984806"/>
                </a:solidFill>
                <a:effectLst/>
                <a:ea typeface="Times New Roman" panose="02020603050405020304" pitchFamily="18" charset="0"/>
                <a:cs typeface="Arial" panose="020B0604020202020204" pitchFamily="34" charset="0"/>
              </a:rPr>
              <a:t>Ma l’io, o la persona, non è un’impressione </a:t>
            </a:r>
            <a:r>
              <a:rPr lang="it-IT" u="sng" dirty="0">
                <a:solidFill>
                  <a:srgbClr val="000000"/>
                </a:solidFill>
                <a:effectLst/>
                <a:ea typeface="Times New Roman" panose="02020603050405020304" pitchFamily="18" charset="0"/>
                <a:cs typeface="Arial" panose="020B0604020202020204" pitchFamily="34" charset="0"/>
              </a:rPr>
              <a:t>[= percezione]</a:t>
            </a:r>
            <a:r>
              <a:rPr lang="it-IT" u="sng" dirty="0">
                <a:solidFill>
                  <a:srgbClr val="984806"/>
                </a:solidFill>
                <a:effectLst/>
                <a:ea typeface="Times New Roman" panose="02020603050405020304" pitchFamily="18" charset="0"/>
                <a:cs typeface="Arial" panose="020B0604020202020204" pitchFamily="34" charset="0"/>
              </a:rPr>
              <a:t>: è ciò a cui vengono riferite le nostre diverse impressioni e idee…</a:t>
            </a:r>
            <a:r>
              <a:rPr lang="it-IT" dirty="0">
                <a:solidFill>
                  <a:srgbClr val="984806"/>
                </a:solidFill>
                <a:effectLst/>
                <a:ea typeface="Times New Roman" panose="02020603050405020304" pitchFamily="18" charset="0"/>
                <a:cs typeface="Arial" panose="020B0604020202020204" pitchFamily="34" charset="0"/>
              </a:rPr>
              <a:t> </a:t>
            </a:r>
          </a:p>
          <a:p>
            <a:pPr marL="0" indent="0">
              <a:buNone/>
            </a:pPr>
            <a:r>
              <a:rPr lang="it-IT" dirty="0">
                <a:solidFill>
                  <a:srgbClr val="984806"/>
                </a:solidFill>
                <a:effectLst/>
                <a:ea typeface="Times New Roman" panose="02020603050405020304" pitchFamily="18" charset="0"/>
                <a:cs typeface="Arial" panose="020B0604020202020204" pitchFamily="34" charset="0"/>
              </a:rPr>
              <a:t>Per parte mia, quando mi addentro più profondamente in ciò che chiamo me stesso, m’imbatto sempre in una particolare percezione: di caldo, di freddo, di luce o di oscurità, di amore o di odio, di dolore o di piacere. </a:t>
            </a:r>
            <a:r>
              <a:rPr lang="it-IT" u="sng" dirty="0">
                <a:solidFill>
                  <a:srgbClr val="984806"/>
                </a:solidFill>
                <a:effectLst/>
                <a:ea typeface="Times New Roman" panose="02020603050405020304" pitchFamily="18" charset="0"/>
                <a:cs typeface="Arial" panose="020B0604020202020204" pitchFamily="34" charset="0"/>
              </a:rPr>
              <a:t>Non riesco mai a sorprendere me stesso senza una percezione </a:t>
            </a:r>
            <a:r>
              <a:rPr lang="it-IT" dirty="0">
                <a:solidFill>
                  <a:srgbClr val="984806"/>
                </a:solidFill>
                <a:effectLst/>
                <a:ea typeface="Times New Roman" panose="02020603050405020304" pitchFamily="18" charset="0"/>
                <a:cs typeface="Arial" panose="020B0604020202020204" pitchFamily="34" charset="0"/>
              </a:rPr>
              <a:t>e a cogliervi altro che la percezione.”</a:t>
            </a:r>
            <a:r>
              <a:rPr lang="it-IT" i="1" dirty="0">
                <a:effectLst/>
                <a:ea typeface="Times New Roman" panose="02020603050405020304" pitchFamily="18" charset="0"/>
                <a:cs typeface="Arial" panose="020B0604020202020204" pitchFamily="34" charset="0"/>
              </a:rPr>
              <a:t> </a:t>
            </a:r>
            <a:r>
              <a:rPr lang="it-IT" dirty="0">
                <a:effectLst/>
                <a:ea typeface="Times New Roman" panose="02020603050405020304" pitchFamily="18" charset="0"/>
                <a:cs typeface="Arial" panose="020B0604020202020204" pitchFamily="34" charset="0"/>
              </a:rPr>
              <a:t>(Hume, </a:t>
            </a:r>
            <a:r>
              <a:rPr lang="it-IT" i="1" dirty="0">
                <a:effectLst/>
                <a:ea typeface="Times New Roman" panose="02020603050405020304" pitchFamily="18" charset="0"/>
                <a:cs typeface="Arial" panose="020B0604020202020204" pitchFamily="34" charset="0"/>
              </a:rPr>
              <a:t>Trattato sulla natura umana</a:t>
            </a:r>
            <a:r>
              <a:rPr lang="it-IT" dirty="0">
                <a:effectLst/>
                <a:ea typeface="Times New Roman" panose="02020603050405020304" pitchFamily="18" charset="0"/>
                <a:cs typeface="Arial" panose="020B0604020202020204" pitchFamily="34" charset="0"/>
              </a:rPr>
              <a:t>).</a:t>
            </a:r>
            <a:endParaRPr lang="it-IT" dirty="0">
              <a:effectLst/>
              <a:ea typeface="Times New Roman" panose="02020603050405020304" pitchFamily="18" charset="0"/>
            </a:endParaRPr>
          </a:p>
          <a:p>
            <a:endParaRPr lang="it-IT" dirty="0"/>
          </a:p>
        </p:txBody>
      </p:sp>
    </p:spTree>
    <p:extLst>
      <p:ext uri="{BB962C8B-B14F-4D97-AF65-F5344CB8AC3E}">
        <p14:creationId xmlns:p14="http://schemas.microsoft.com/office/powerpoint/2010/main" val="3630593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2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D87460-0516-77B6-0A50-0ECD0EB8BDCB}"/>
              </a:ext>
            </a:extLst>
          </p:cNvPr>
          <p:cNvSpPr>
            <a:spLocks noGrp="1"/>
          </p:cNvSpPr>
          <p:nvPr>
            <p:ph type="title"/>
          </p:nvPr>
        </p:nvSpPr>
        <p:spPr/>
        <p:txBody>
          <a:bodyPr/>
          <a:lstStyle/>
          <a:p>
            <a:pPr algn="ctr"/>
            <a:r>
              <a:rPr lang="it-IT" dirty="0"/>
              <a:t>5. Causa - effetto</a:t>
            </a:r>
          </a:p>
        </p:txBody>
      </p:sp>
      <p:pic>
        <p:nvPicPr>
          <p:cNvPr id="4" name="Immagine 65" descr="Immagine correlata">
            <a:extLst>
              <a:ext uri="{FF2B5EF4-FFF2-40B4-BE49-F238E27FC236}">
                <a16:creationId xmlns:a16="http://schemas.microsoft.com/office/drawing/2014/main" id="{4583093C-7F2A-9088-1338-3DE22CEF6415}"/>
              </a:ext>
            </a:extLst>
          </p:cNvPr>
          <p:cNvPicPr>
            <a:picLocks noGrp="1" noChangeAspect="1"/>
          </p:cNvPicPr>
          <p:nvPr>
            <p:ph idx="1"/>
          </p:nvPr>
        </p:nvPicPr>
        <p:blipFill>
          <a:blip r:embed="rId2"/>
          <a:srcRect/>
          <a:stretch>
            <a:fillRect/>
          </a:stretch>
        </p:blipFill>
        <p:spPr bwMode="auto">
          <a:xfrm>
            <a:off x="3640996" y="1825625"/>
            <a:ext cx="4910008" cy="4351338"/>
          </a:xfrm>
          <a:prstGeom prst="rect">
            <a:avLst/>
          </a:prstGeom>
          <a:noFill/>
          <a:ln w="9525">
            <a:noFill/>
            <a:miter lim="800000"/>
            <a:headEnd/>
            <a:tailEnd/>
          </a:ln>
        </p:spPr>
      </p:pic>
    </p:spTree>
    <p:extLst>
      <p:ext uri="{BB962C8B-B14F-4D97-AF65-F5344CB8AC3E}">
        <p14:creationId xmlns:p14="http://schemas.microsoft.com/office/powerpoint/2010/main" val="3332882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2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D8277F-C1F6-3FB1-F91A-29516304958B}"/>
              </a:ext>
            </a:extLst>
          </p:cNvPr>
          <p:cNvSpPr>
            <a:spLocks noGrp="1"/>
          </p:cNvSpPr>
          <p:nvPr>
            <p:ph type="title"/>
          </p:nvPr>
        </p:nvSpPr>
        <p:spPr/>
        <p:txBody>
          <a:bodyPr/>
          <a:lstStyle/>
          <a:p>
            <a:r>
              <a:rPr lang="it-IT" dirty="0"/>
              <a:t> </a:t>
            </a:r>
          </a:p>
        </p:txBody>
      </p:sp>
      <p:sp>
        <p:nvSpPr>
          <p:cNvPr id="3" name="Espace réservé du contenu 2">
            <a:extLst>
              <a:ext uri="{FF2B5EF4-FFF2-40B4-BE49-F238E27FC236}">
                <a16:creationId xmlns:a16="http://schemas.microsoft.com/office/drawing/2014/main" id="{27C4609F-4023-C326-3498-AC88923D7697}"/>
              </a:ext>
            </a:extLst>
          </p:cNvPr>
          <p:cNvSpPr>
            <a:spLocks noGrp="1"/>
          </p:cNvSpPr>
          <p:nvPr>
            <p:ph idx="1"/>
          </p:nvPr>
        </p:nvSpPr>
        <p:spPr/>
        <p:txBody>
          <a:bodyPr/>
          <a:lstStyle/>
          <a:p>
            <a:pPr marL="0" indent="0">
              <a:buNone/>
            </a:pPr>
            <a:r>
              <a:rPr lang="it-IT" dirty="0"/>
              <a:t> </a:t>
            </a:r>
          </a:p>
        </p:txBody>
      </p:sp>
      <p:sp>
        <p:nvSpPr>
          <p:cNvPr id="5" name="Titre 1">
            <a:extLst>
              <a:ext uri="{FF2B5EF4-FFF2-40B4-BE49-F238E27FC236}">
                <a16:creationId xmlns:a16="http://schemas.microsoft.com/office/drawing/2014/main" id="{C6892CFB-7601-D497-0712-518ED4CCD8E1}"/>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t>La storiella del tacchino </a:t>
            </a:r>
            <a:r>
              <a:rPr lang="it-IT" dirty="0" err="1"/>
              <a:t>induttivista</a:t>
            </a:r>
            <a:endParaRPr lang="it-IT" dirty="0"/>
          </a:p>
        </p:txBody>
      </p:sp>
      <p:pic>
        <p:nvPicPr>
          <p:cNvPr id="7" name="Image 6">
            <a:extLst>
              <a:ext uri="{FF2B5EF4-FFF2-40B4-BE49-F238E27FC236}">
                <a16:creationId xmlns:a16="http://schemas.microsoft.com/office/drawing/2014/main" id="{A9E608A6-7E93-888B-CC0C-B0717F1F0C55}"/>
              </a:ext>
            </a:extLst>
          </p:cNvPr>
          <p:cNvPicPr>
            <a:picLocks noChangeAspect="1"/>
          </p:cNvPicPr>
          <p:nvPr/>
        </p:nvPicPr>
        <p:blipFill>
          <a:blip r:embed="rId2"/>
          <a:stretch>
            <a:fillRect/>
          </a:stretch>
        </p:blipFill>
        <p:spPr>
          <a:xfrm>
            <a:off x="1580520" y="1690688"/>
            <a:ext cx="9030960" cy="5029902"/>
          </a:xfrm>
          <a:prstGeom prst="rect">
            <a:avLst/>
          </a:prstGeom>
        </p:spPr>
      </p:pic>
    </p:spTree>
    <p:extLst>
      <p:ext uri="{BB962C8B-B14F-4D97-AF65-F5344CB8AC3E}">
        <p14:creationId xmlns:p14="http://schemas.microsoft.com/office/powerpoint/2010/main" val="1056961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2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6FD4BC-C20A-5FA2-4908-527CFC04E386}"/>
              </a:ext>
            </a:extLst>
          </p:cNvPr>
          <p:cNvSpPr>
            <a:spLocks noGrp="1"/>
          </p:cNvSpPr>
          <p:nvPr>
            <p:ph type="title"/>
          </p:nvPr>
        </p:nvSpPr>
        <p:spPr/>
        <p:txBody>
          <a:bodyPr/>
          <a:lstStyle/>
          <a:p>
            <a:r>
              <a:rPr lang="it-IT" dirty="0"/>
              <a:t> </a:t>
            </a:r>
          </a:p>
        </p:txBody>
      </p:sp>
      <p:sp>
        <p:nvSpPr>
          <p:cNvPr id="3" name="Espace réservé du contenu 2">
            <a:extLst>
              <a:ext uri="{FF2B5EF4-FFF2-40B4-BE49-F238E27FC236}">
                <a16:creationId xmlns:a16="http://schemas.microsoft.com/office/drawing/2014/main" id="{9182E5BF-0E25-355F-66BA-8F5600993094}"/>
              </a:ext>
            </a:extLst>
          </p:cNvPr>
          <p:cNvSpPr>
            <a:spLocks noGrp="1"/>
          </p:cNvSpPr>
          <p:nvPr>
            <p:ph idx="1"/>
          </p:nvPr>
        </p:nvSpPr>
        <p:spPr/>
        <p:txBody>
          <a:bodyPr/>
          <a:lstStyle/>
          <a:p>
            <a:pPr marL="0" indent="0">
              <a:buNone/>
            </a:pPr>
            <a:r>
              <a:rPr lang="it-IT" dirty="0"/>
              <a:t> </a:t>
            </a:r>
          </a:p>
        </p:txBody>
      </p:sp>
      <p:sp>
        <p:nvSpPr>
          <p:cNvPr id="4" name="AutoShape 10" descr="Tacchino arrosto Immagini Vettoriali Stock | Depositphotos">
            <a:extLst>
              <a:ext uri="{FF2B5EF4-FFF2-40B4-BE49-F238E27FC236}">
                <a16:creationId xmlns:a16="http://schemas.microsoft.com/office/drawing/2014/main" id="{44294CE1-059B-CA50-7BA2-F1398A61AB6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12" descr="Tacchino arrosto sul piatto">
            <a:extLst>
              <a:ext uri="{FF2B5EF4-FFF2-40B4-BE49-F238E27FC236}">
                <a16:creationId xmlns:a16="http://schemas.microsoft.com/office/drawing/2014/main" id="{0AF6D5FE-5728-6C28-8B6F-5A05F6D522E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4" descr="Tacchino arrosto Immagini Vettoriali Stock | Depositphotos">
            <a:extLst>
              <a:ext uri="{FF2B5EF4-FFF2-40B4-BE49-F238E27FC236}">
                <a16:creationId xmlns:a16="http://schemas.microsoft.com/office/drawing/2014/main" id="{046BFB32-3A4B-7445-EDDB-953D09F9DFF4}"/>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50" name="Picture 26" descr="tacchino arrosto su un piatto con una foglia di insalata. pollo fritto.  buono per il design del tema del ringraziamento. isolato. vettore. 4809178  Arte vettoriale a Vecteezy">
            <a:extLst>
              <a:ext uri="{FF2B5EF4-FFF2-40B4-BE49-F238E27FC236}">
                <a16:creationId xmlns:a16="http://schemas.microsoft.com/office/drawing/2014/main" id="{3DA6879C-9286-66BF-956E-81C35BDB0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331" y="813172"/>
            <a:ext cx="9299510" cy="5231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40722"/>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2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421796-22BC-F712-CCAE-B847B003C77D}"/>
              </a:ext>
            </a:extLst>
          </p:cNvPr>
          <p:cNvSpPr>
            <a:spLocks noGrp="1"/>
          </p:cNvSpPr>
          <p:nvPr>
            <p:ph type="title"/>
          </p:nvPr>
        </p:nvSpPr>
        <p:spPr/>
        <p:txBody>
          <a:bodyPr/>
          <a:lstStyle/>
          <a:p>
            <a:pPr algn="ctr"/>
            <a:r>
              <a:rPr lang="it-IT" dirty="0"/>
              <a:t>6. Realtà esterna</a:t>
            </a:r>
          </a:p>
        </p:txBody>
      </p:sp>
      <p:sp>
        <p:nvSpPr>
          <p:cNvPr id="3" name="Espace réservé du contenu 2">
            <a:extLst>
              <a:ext uri="{FF2B5EF4-FFF2-40B4-BE49-F238E27FC236}">
                <a16:creationId xmlns:a16="http://schemas.microsoft.com/office/drawing/2014/main" id="{0DF0B17F-325F-F457-65D8-AF18B6589C09}"/>
              </a:ext>
            </a:extLst>
          </p:cNvPr>
          <p:cNvSpPr>
            <a:spLocks noGrp="1"/>
          </p:cNvSpPr>
          <p:nvPr>
            <p:ph idx="1"/>
          </p:nvPr>
        </p:nvSpPr>
        <p:spPr/>
        <p:txBody>
          <a:bodyPr/>
          <a:lstStyle/>
          <a:p>
            <a:endParaRPr lang="it-IT" dirty="0"/>
          </a:p>
          <a:p>
            <a:pPr marL="0" indent="0">
              <a:buNone/>
            </a:pPr>
            <a:r>
              <a:rPr lang="it-IT" dirty="0"/>
              <a:t>L’idea che esista una realtà esterna stabile dipende da un’abitudine che ci porta a credere che le cose siano stabili.</a:t>
            </a:r>
          </a:p>
          <a:p>
            <a:pPr marL="0" indent="0">
              <a:buNone/>
            </a:pPr>
            <a:endParaRPr lang="it-IT" dirty="0"/>
          </a:p>
          <a:p>
            <a:pPr marL="0" indent="0">
              <a:buNone/>
            </a:pPr>
            <a:r>
              <a:rPr lang="it-IT" dirty="0"/>
              <a:t>Quando non vedo la mia casa, penso, per abitudine, che essa sia ancora lì, ma non ne ho certezza (è questa una verità di fatto, come il principio causale, e non una verità di ragione, cioè basata su una certezza logica).</a:t>
            </a:r>
          </a:p>
        </p:txBody>
      </p:sp>
    </p:spTree>
    <p:extLst>
      <p:ext uri="{BB962C8B-B14F-4D97-AF65-F5344CB8AC3E}">
        <p14:creationId xmlns:p14="http://schemas.microsoft.com/office/powerpoint/2010/main" val="4708802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2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0CDF7C-1B80-B111-971C-D618128C4E52}"/>
              </a:ext>
            </a:extLst>
          </p:cNvPr>
          <p:cNvSpPr>
            <a:spLocks noGrp="1"/>
          </p:cNvSpPr>
          <p:nvPr>
            <p:ph type="title"/>
          </p:nvPr>
        </p:nvSpPr>
        <p:spPr/>
        <p:txBody>
          <a:bodyPr/>
          <a:lstStyle/>
          <a:p>
            <a:pPr algn="ctr"/>
            <a:r>
              <a:rPr lang="it-IT" dirty="0"/>
              <a:t>Scetticismo - 1</a:t>
            </a:r>
          </a:p>
        </p:txBody>
      </p:sp>
      <p:sp>
        <p:nvSpPr>
          <p:cNvPr id="3" name="Espace réservé du contenu 2">
            <a:extLst>
              <a:ext uri="{FF2B5EF4-FFF2-40B4-BE49-F238E27FC236}">
                <a16:creationId xmlns:a16="http://schemas.microsoft.com/office/drawing/2014/main" id="{F95CA703-EA67-C710-09E8-45C68E305D01}"/>
              </a:ext>
            </a:extLst>
          </p:cNvPr>
          <p:cNvSpPr>
            <a:spLocks noGrp="1"/>
          </p:cNvSpPr>
          <p:nvPr>
            <p:ph idx="1"/>
          </p:nvPr>
        </p:nvSpPr>
        <p:spPr/>
        <p:txBody>
          <a:bodyPr/>
          <a:lstStyle/>
          <a:p>
            <a:r>
              <a:rPr lang="it-IT" dirty="0"/>
              <a:t>Locke mantiene l’idea che esista una realtà esterna</a:t>
            </a:r>
          </a:p>
          <a:p>
            <a:endParaRPr lang="it-IT" dirty="0"/>
          </a:p>
          <a:p>
            <a:r>
              <a:rPr lang="it-IT" dirty="0"/>
              <a:t>Berkeley riconduce le percezioni a Dio</a:t>
            </a:r>
          </a:p>
          <a:p>
            <a:endParaRPr lang="it-IT" dirty="0"/>
          </a:p>
          <a:p>
            <a:r>
              <a:rPr lang="it-IT" dirty="0"/>
              <a:t>Hume sostiene che esistono solo le nostre percezioni e che idee come il legame di causa ed effetto, su cui si fonda la scienza, o quella di io (o anche quella di realtà esterna), derivino solo da associazioni per abitudine. Demolisce le certezze e la sua posizione filosofica sfocia nello scetticismo.</a:t>
            </a:r>
          </a:p>
        </p:txBody>
      </p:sp>
    </p:spTree>
    <p:extLst>
      <p:ext uri="{BB962C8B-B14F-4D97-AF65-F5344CB8AC3E}">
        <p14:creationId xmlns:p14="http://schemas.microsoft.com/office/powerpoint/2010/main" val="4055709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2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B690F3-8886-FE47-507E-A165784BCADE}"/>
              </a:ext>
            </a:extLst>
          </p:cNvPr>
          <p:cNvSpPr>
            <a:spLocks noGrp="1"/>
          </p:cNvSpPr>
          <p:nvPr>
            <p:ph type="title"/>
          </p:nvPr>
        </p:nvSpPr>
        <p:spPr/>
        <p:txBody>
          <a:bodyPr/>
          <a:lstStyle/>
          <a:p>
            <a:pPr algn="ctr"/>
            <a:r>
              <a:rPr lang="it-IT" dirty="0"/>
              <a:t>Scetticismo - 2</a:t>
            </a:r>
          </a:p>
        </p:txBody>
      </p:sp>
      <p:sp>
        <p:nvSpPr>
          <p:cNvPr id="3" name="Espace réservé du contenu 2">
            <a:extLst>
              <a:ext uri="{FF2B5EF4-FFF2-40B4-BE49-F238E27FC236}">
                <a16:creationId xmlns:a16="http://schemas.microsoft.com/office/drawing/2014/main" id="{463717BF-65E5-AFD1-DBA4-B753FD4FE023}"/>
              </a:ext>
            </a:extLst>
          </p:cNvPr>
          <p:cNvSpPr>
            <a:spLocks noGrp="1"/>
          </p:cNvSpPr>
          <p:nvPr>
            <p:ph idx="1"/>
          </p:nvPr>
        </p:nvSpPr>
        <p:spPr/>
        <p:txBody>
          <a:bodyPr/>
          <a:lstStyle/>
          <a:p>
            <a:pPr marL="0" indent="0">
              <a:buNone/>
            </a:pPr>
            <a:r>
              <a:rPr lang="it-IT" dirty="0">
                <a:solidFill>
                  <a:srgbClr val="984806"/>
                </a:solidFill>
                <a:effectLst/>
                <a:latin typeface="Ebrima" panose="02000000000000000000" pitchFamily="2" charset="0"/>
                <a:ea typeface="Times New Roman" panose="02020603050405020304" pitchFamily="18" charset="0"/>
                <a:cs typeface="AGaramond-Regular"/>
              </a:rPr>
              <a:t>“Ecco, io pranzo, gioco a tric-trac, faccio conversazione, mi diverto con gli amici: quando, dopo tre o quattro ore di svago, ritorno a queste speculazioni esse mi appaiono così fredde, così forzate e ridicole, che mi viene meno il coraggio di rimettermici dentro.” </a:t>
            </a:r>
            <a:r>
              <a:rPr lang="it-IT" dirty="0">
                <a:solidFill>
                  <a:srgbClr val="000000"/>
                </a:solidFill>
                <a:effectLst/>
                <a:latin typeface="Ebrima" panose="02000000000000000000" pitchFamily="2" charset="0"/>
                <a:ea typeface="Times New Roman" panose="02020603050405020304" pitchFamily="18" charset="0"/>
                <a:cs typeface="AGaramond-Regular"/>
              </a:rPr>
              <a:t>(</a:t>
            </a:r>
            <a:r>
              <a:rPr lang="it-IT" i="1" dirty="0">
                <a:solidFill>
                  <a:srgbClr val="000000"/>
                </a:solidFill>
                <a:effectLst/>
                <a:latin typeface="Ebrima" panose="02000000000000000000" pitchFamily="2" charset="0"/>
                <a:ea typeface="Times New Roman" panose="02020603050405020304" pitchFamily="18" charset="0"/>
                <a:cs typeface="AGaramond-Regular"/>
              </a:rPr>
              <a:t>Trattato</a:t>
            </a:r>
            <a:r>
              <a:rPr lang="it-IT" dirty="0">
                <a:solidFill>
                  <a:srgbClr val="000000"/>
                </a:solidFill>
                <a:effectLst/>
                <a:latin typeface="Ebrima" panose="02000000000000000000" pitchFamily="2" charset="0"/>
                <a:ea typeface="Times New Roman" panose="02020603050405020304" pitchFamily="18" charset="0"/>
                <a:cs typeface="AGaramond-Regular"/>
              </a:rPr>
              <a:t>, p. 304). </a:t>
            </a:r>
          </a:p>
          <a:p>
            <a:pPr marL="0" indent="0">
              <a:buNone/>
            </a:pPr>
            <a:endParaRPr lang="it-IT" dirty="0">
              <a:solidFill>
                <a:srgbClr val="000000"/>
              </a:solidFill>
              <a:latin typeface="Ebrima" panose="02000000000000000000" pitchFamily="2" charset="0"/>
              <a:ea typeface="Times New Roman" panose="02020603050405020304" pitchFamily="18" charset="0"/>
            </a:endParaRPr>
          </a:p>
          <a:p>
            <a:pPr marL="0" indent="0">
              <a:buNone/>
            </a:pPr>
            <a:r>
              <a:rPr lang="it-IT" dirty="0">
                <a:solidFill>
                  <a:srgbClr val="000000"/>
                </a:solidFill>
                <a:effectLst/>
                <a:latin typeface="Ebrima" panose="02000000000000000000" pitchFamily="2" charset="0"/>
                <a:ea typeface="Times New Roman" panose="02020603050405020304" pitchFamily="18" charset="0"/>
              </a:rPr>
              <a:t>L’unico modo per uscire dai dubbi sempre rinascenti è questo: </a:t>
            </a:r>
            <a:r>
              <a:rPr lang="it-IT" dirty="0">
                <a:solidFill>
                  <a:srgbClr val="984806"/>
                </a:solidFill>
                <a:effectLst/>
                <a:latin typeface="Ebrima" panose="02000000000000000000" pitchFamily="2" charset="0"/>
                <a:ea typeface="Times New Roman" panose="02020603050405020304" pitchFamily="18" charset="0"/>
              </a:rPr>
              <a:t>“Non curarsene, non badarci: ecco l’unico rimedio.”</a:t>
            </a:r>
            <a:r>
              <a:rPr lang="it-IT" dirty="0">
                <a:solidFill>
                  <a:srgbClr val="000000"/>
                </a:solidFill>
                <a:effectLst/>
                <a:latin typeface="Ebrima" panose="02000000000000000000" pitchFamily="2" charset="0"/>
                <a:ea typeface="Times New Roman" panose="02020603050405020304" pitchFamily="18" charset="0"/>
              </a:rPr>
              <a:t> (p. 250). </a:t>
            </a:r>
            <a:endParaRPr lang="it-IT" dirty="0">
              <a:effectLst/>
              <a:latin typeface="Times New Roman" panose="02020603050405020304" pitchFamily="18" charset="0"/>
              <a:ea typeface="Times New Roman" panose="02020603050405020304" pitchFamily="18" charset="0"/>
            </a:endParaRPr>
          </a:p>
          <a:p>
            <a:pPr marL="0" indent="0">
              <a:buNone/>
            </a:pPr>
            <a:endParaRPr lang="it-IT" dirty="0"/>
          </a:p>
        </p:txBody>
      </p:sp>
    </p:spTree>
    <p:extLst>
      <p:ext uri="{BB962C8B-B14F-4D97-AF65-F5344CB8AC3E}">
        <p14:creationId xmlns:p14="http://schemas.microsoft.com/office/powerpoint/2010/main" val="8442272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2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C4CE6C-3632-6BAC-9281-5574A2C636BC}"/>
              </a:ext>
            </a:extLst>
          </p:cNvPr>
          <p:cNvSpPr>
            <a:spLocks noGrp="1"/>
          </p:cNvSpPr>
          <p:nvPr>
            <p:ph type="title"/>
          </p:nvPr>
        </p:nvSpPr>
        <p:spPr/>
        <p:txBody>
          <a:bodyPr/>
          <a:lstStyle/>
          <a:p>
            <a:pPr algn="ctr"/>
            <a:r>
              <a:rPr lang="it-IT" dirty="0"/>
              <a:t>Ragione e istinto</a:t>
            </a:r>
          </a:p>
        </p:txBody>
      </p:sp>
      <p:sp>
        <p:nvSpPr>
          <p:cNvPr id="3" name="Espace réservé du contenu 2">
            <a:extLst>
              <a:ext uri="{FF2B5EF4-FFF2-40B4-BE49-F238E27FC236}">
                <a16:creationId xmlns:a16="http://schemas.microsoft.com/office/drawing/2014/main" id="{72CD1F30-90B8-DECA-58C3-2A1AAA2E9345}"/>
              </a:ext>
            </a:extLst>
          </p:cNvPr>
          <p:cNvSpPr>
            <a:spLocks noGrp="1"/>
          </p:cNvSpPr>
          <p:nvPr>
            <p:ph idx="1"/>
          </p:nvPr>
        </p:nvSpPr>
        <p:spPr/>
        <p:txBody>
          <a:bodyPr/>
          <a:lstStyle/>
          <a:p>
            <a:pPr marL="0" indent="0">
              <a:buNone/>
            </a:pPr>
            <a:endParaRPr lang="it-IT" sz="3200" dirty="0">
              <a:solidFill>
                <a:srgbClr val="984806"/>
              </a:solidFill>
              <a:effectLst/>
              <a:latin typeface="Ebrima" panose="02000000000000000000" pitchFamily="2" charset="0"/>
              <a:ea typeface="Times New Roman" panose="02020603050405020304" pitchFamily="18" charset="0"/>
              <a:cs typeface="Arial" panose="020B0604020202020204" pitchFamily="34" charset="0"/>
            </a:endParaRPr>
          </a:p>
          <a:p>
            <a:pPr marL="0" indent="0">
              <a:buNone/>
            </a:pPr>
            <a:r>
              <a:rPr lang="it-IT" dirty="0">
                <a:solidFill>
                  <a:srgbClr val="984806"/>
                </a:solidFill>
                <a:effectLst/>
                <a:latin typeface="Ebrima" panose="02000000000000000000" pitchFamily="2" charset="0"/>
                <a:ea typeface="Times New Roman" panose="02020603050405020304" pitchFamily="18" charset="0"/>
                <a:cs typeface="Arial" panose="020B0604020202020204" pitchFamily="34" charset="0"/>
              </a:rPr>
              <a:t>“Scommetto, che qualunque sia in questo momento l’opinione del lettore, di qui a un’ora egli sarà convinto che esiste tanto un mondo esterno che un mondo interiore.”</a:t>
            </a:r>
            <a:r>
              <a:rPr lang="it-IT" dirty="0">
                <a:solidFill>
                  <a:srgbClr val="666666"/>
                </a:solidFill>
                <a:effectLst/>
                <a:latin typeface="Ebrima" panose="02000000000000000000" pitchFamily="2" charset="0"/>
                <a:ea typeface="Times New Roman" panose="02020603050405020304" pitchFamily="18" charset="0"/>
              </a:rPr>
              <a:t> </a:t>
            </a:r>
            <a:r>
              <a:rPr lang="it-IT" dirty="0">
                <a:solidFill>
                  <a:srgbClr val="000000"/>
                </a:solidFill>
                <a:effectLst/>
                <a:latin typeface="Ebrima" panose="02000000000000000000" pitchFamily="2" charset="0"/>
                <a:ea typeface="Times New Roman" panose="02020603050405020304" pitchFamily="18" charset="0"/>
                <a:cs typeface="AGaramond-Regular"/>
              </a:rPr>
              <a:t>(Hume</a:t>
            </a:r>
            <a:r>
              <a:rPr lang="it-IT" i="1" dirty="0">
                <a:solidFill>
                  <a:srgbClr val="000000"/>
                </a:solidFill>
                <a:effectLst/>
                <a:latin typeface="Ebrima" panose="02000000000000000000" pitchFamily="2" charset="0"/>
                <a:ea typeface="Times New Roman" panose="02020603050405020304" pitchFamily="18" charset="0"/>
                <a:cs typeface="AGaramond-Regular"/>
              </a:rPr>
              <a:t>, Trattato sulla natura umana</a:t>
            </a:r>
            <a:r>
              <a:rPr lang="it-IT" dirty="0">
                <a:solidFill>
                  <a:srgbClr val="000000"/>
                </a:solidFill>
                <a:effectLst/>
                <a:latin typeface="Ebrima" panose="02000000000000000000" pitchFamily="2" charset="0"/>
                <a:ea typeface="Times New Roman" panose="02020603050405020304" pitchFamily="18" charset="0"/>
                <a:cs typeface="AGaramond-Regular"/>
              </a:rPr>
              <a:t>).</a:t>
            </a:r>
            <a:endParaRPr lang="it-IT" dirty="0">
              <a:effectLst/>
              <a:latin typeface="Times New Roman" panose="02020603050405020304" pitchFamily="18" charset="0"/>
              <a:ea typeface="Times New Roman" panose="02020603050405020304" pitchFamily="18" charset="0"/>
            </a:endParaRPr>
          </a:p>
          <a:p>
            <a:endParaRPr lang="it-IT" dirty="0"/>
          </a:p>
        </p:txBody>
      </p:sp>
    </p:spTree>
    <p:extLst>
      <p:ext uri="{BB962C8B-B14F-4D97-AF65-F5344CB8AC3E}">
        <p14:creationId xmlns:p14="http://schemas.microsoft.com/office/powerpoint/2010/main" val="3187861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75000"/>
            <a:alpha val="52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01291A-5C11-0458-DDF4-98403D80B3FF}"/>
              </a:ext>
            </a:extLst>
          </p:cNvPr>
          <p:cNvSpPr>
            <a:spLocks noGrp="1"/>
          </p:cNvSpPr>
          <p:nvPr>
            <p:ph type="title"/>
          </p:nvPr>
        </p:nvSpPr>
        <p:spPr/>
        <p:txBody>
          <a:bodyPr/>
          <a:lstStyle/>
          <a:p>
            <a:pPr algn="ctr"/>
            <a:r>
              <a:rPr lang="it-IT" dirty="0"/>
              <a:t>Il problema della conoscenza </a:t>
            </a:r>
            <a:br>
              <a:rPr lang="it-IT" dirty="0"/>
            </a:br>
            <a:r>
              <a:rPr lang="it-IT" dirty="0"/>
              <a:t>come punto di partenza. - 2</a:t>
            </a:r>
          </a:p>
        </p:txBody>
      </p:sp>
      <p:sp>
        <p:nvSpPr>
          <p:cNvPr id="3" name="Espace réservé du contenu 2">
            <a:extLst>
              <a:ext uri="{FF2B5EF4-FFF2-40B4-BE49-F238E27FC236}">
                <a16:creationId xmlns:a16="http://schemas.microsoft.com/office/drawing/2014/main" id="{9097F52C-DE17-4D95-6A85-55B55033DEB4}"/>
              </a:ext>
            </a:extLst>
          </p:cNvPr>
          <p:cNvSpPr>
            <a:spLocks noGrp="1"/>
          </p:cNvSpPr>
          <p:nvPr>
            <p:ph idx="1"/>
          </p:nvPr>
        </p:nvSpPr>
        <p:spPr/>
        <p:txBody>
          <a:bodyPr/>
          <a:lstStyle/>
          <a:p>
            <a:pPr marL="0" indent="0">
              <a:buNone/>
            </a:pPr>
            <a:endParaRPr lang="it-IT" dirty="0"/>
          </a:p>
          <a:p>
            <a:pPr marL="0" indent="0">
              <a:buNone/>
            </a:pPr>
            <a:r>
              <a:rPr lang="it-IT" dirty="0"/>
              <a:t>Il problema della conoscenza è il problema fondamentale per la filosofia moderna.</a:t>
            </a:r>
          </a:p>
          <a:p>
            <a:pPr marL="0" indent="0">
              <a:buNone/>
            </a:pPr>
            <a:endParaRPr lang="it-IT" dirty="0"/>
          </a:p>
          <a:p>
            <a:pPr marL="0" indent="0">
              <a:buNone/>
            </a:pPr>
            <a:r>
              <a:rPr lang="it-IT" dirty="0"/>
              <a:t>La filosofia comincia come esame delle nostre facoltà conoscitive, per capire fin dove possiamo arrivare nella comprensione delle cose.</a:t>
            </a:r>
          </a:p>
          <a:p>
            <a:pPr marL="0" indent="0">
              <a:buNone/>
            </a:pPr>
            <a:endParaRPr lang="it-IT" dirty="0"/>
          </a:p>
          <a:p>
            <a:pPr marL="0" indent="0">
              <a:buNone/>
            </a:pPr>
            <a:r>
              <a:rPr lang="it-IT" dirty="0"/>
              <a:t>Primo passo è indagare cosa c’è nella nostra mente e come essa conosce. </a:t>
            </a:r>
          </a:p>
          <a:p>
            <a:pPr marL="0" indent="0">
              <a:buNone/>
            </a:pPr>
            <a:endParaRPr lang="it-IT" dirty="0"/>
          </a:p>
          <a:p>
            <a:pPr marL="0" indent="0">
              <a:buNone/>
            </a:pPr>
            <a:endParaRPr lang="it-IT" dirty="0"/>
          </a:p>
        </p:txBody>
      </p:sp>
    </p:spTree>
    <p:extLst>
      <p:ext uri="{BB962C8B-B14F-4D97-AF65-F5344CB8AC3E}">
        <p14:creationId xmlns:p14="http://schemas.microsoft.com/office/powerpoint/2010/main" val="1544699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2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BCBC4F-4745-F8C0-CEEF-1A348A629186}"/>
              </a:ext>
            </a:extLst>
          </p:cNvPr>
          <p:cNvSpPr>
            <a:spLocks noGrp="1"/>
          </p:cNvSpPr>
          <p:nvPr>
            <p:ph type="title"/>
          </p:nvPr>
        </p:nvSpPr>
        <p:spPr/>
        <p:txBody>
          <a:bodyPr/>
          <a:lstStyle/>
          <a:p>
            <a:pPr algn="ctr"/>
            <a:r>
              <a:rPr lang="it-IT" dirty="0"/>
              <a:t>Hume e Kant</a:t>
            </a:r>
          </a:p>
        </p:txBody>
      </p:sp>
      <p:sp>
        <p:nvSpPr>
          <p:cNvPr id="3" name="Espace réservé du contenu 2">
            <a:extLst>
              <a:ext uri="{FF2B5EF4-FFF2-40B4-BE49-F238E27FC236}">
                <a16:creationId xmlns:a16="http://schemas.microsoft.com/office/drawing/2014/main" id="{48B4075C-4A24-D976-08B3-B5E52BFE8690}"/>
              </a:ext>
            </a:extLst>
          </p:cNvPr>
          <p:cNvSpPr>
            <a:spLocks noGrp="1"/>
          </p:cNvSpPr>
          <p:nvPr>
            <p:ph idx="1"/>
          </p:nvPr>
        </p:nvSpPr>
        <p:spPr/>
        <p:txBody>
          <a:bodyPr/>
          <a:lstStyle/>
          <a:p>
            <a:pPr marL="215900" indent="0" algn="just">
              <a:lnSpc>
                <a:spcPct val="120000"/>
              </a:lnSpc>
              <a:spcAft>
                <a:spcPts val="1800"/>
              </a:spcAft>
              <a:buNone/>
            </a:pPr>
            <a:r>
              <a:rPr lang="it-IT" dirty="0">
                <a:solidFill>
                  <a:srgbClr val="984806"/>
                </a:solidFill>
                <a:effectLst/>
                <a:highlight>
                  <a:srgbClr val="FFFFFF"/>
                </a:highlight>
                <a:latin typeface="Ebrima" panose="02000000000000000000" pitchFamily="2" charset="0"/>
                <a:ea typeface="Times New Roman" panose="02020603050405020304" pitchFamily="18" charset="0"/>
                <a:cs typeface="Arial" panose="020B0604020202020204" pitchFamily="34" charset="0"/>
              </a:rPr>
              <a:t>“Lo confesso francamente: l’avvertimento di David Hume fu proprio quello che, molti anni or sono, primo mi svegliò dal sonno dogmatico e dette un tutt’altro indirizzo alle mie ricerche nel campo della filosofia speculativa.” </a:t>
            </a:r>
            <a:r>
              <a:rPr lang="it-IT" dirty="0">
                <a:solidFill>
                  <a:srgbClr val="000000"/>
                </a:solidFill>
                <a:effectLst/>
                <a:highlight>
                  <a:srgbClr val="FFFFFF"/>
                </a:highlight>
                <a:latin typeface="Ebrima" panose="02000000000000000000" pitchFamily="2" charset="0"/>
                <a:ea typeface="Times New Roman" panose="02020603050405020304" pitchFamily="18" charset="0"/>
              </a:rPr>
              <a:t>(Kant)</a:t>
            </a:r>
            <a:endParaRPr lang="it-IT" dirty="0">
              <a:effectLst/>
              <a:highlight>
                <a:srgbClr val="FFFFFF"/>
              </a:highlight>
              <a:latin typeface="Times New Roman" panose="02020603050405020304" pitchFamily="18" charset="0"/>
              <a:ea typeface="Times New Roman" panose="02020603050405020304" pitchFamily="18" charset="0"/>
            </a:endParaRPr>
          </a:p>
          <a:p>
            <a:pPr marL="0" indent="0">
              <a:buNone/>
            </a:pPr>
            <a:endParaRPr lang="it-IT" dirty="0"/>
          </a:p>
        </p:txBody>
      </p:sp>
    </p:spTree>
    <p:extLst>
      <p:ext uri="{BB962C8B-B14F-4D97-AF65-F5344CB8AC3E}">
        <p14:creationId xmlns:p14="http://schemas.microsoft.com/office/powerpoint/2010/main" val="13460267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75000"/>
            <a:alpha val="52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6F9B83-51FF-67F5-7E45-30875F0EAB37}"/>
              </a:ext>
            </a:extLst>
          </p:cNvPr>
          <p:cNvSpPr>
            <a:spLocks noGrp="1"/>
          </p:cNvSpPr>
          <p:nvPr>
            <p:ph type="title"/>
          </p:nvPr>
        </p:nvSpPr>
        <p:spPr/>
        <p:txBody>
          <a:bodyPr/>
          <a:lstStyle/>
          <a:p>
            <a:pPr algn="ctr"/>
            <a:r>
              <a:rPr lang="it-IT" dirty="0"/>
              <a:t>Sintesi del percorso sull’empirismo</a:t>
            </a:r>
          </a:p>
        </p:txBody>
      </p:sp>
      <p:pic>
        <p:nvPicPr>
          <p:cNvPr id="5" name="Espace réservé du contenu 4">
            <a:extLst>
              <a:ext uri="{FF2B5EF4-FFF2-40B4-BE49-F238E27FC236}">
                <a16:creationId xmlns:a16="http://schemas.microsoft.com/office/drawing/2014/main" id="{E2F81F2A-6B29-943C-8B65-1D93BE944E57}"/>
              </a:ext>
            </a:extLst>
          </p:cNvPr>
          <p:cNvPicPr>
            <a:picLocks noGrp="1" noChangeAspect="1"/>
          </p:cNvPicPr>
          <p:nvPr>
            <p:ph idx="1"/>
          </p:nvPr>
        </p:nvPicPr>
        <p:blipFill>
          <a:blip r:embed="rId2"/>
          <a:stretch>
            <a:fillRect/>
          </a:stretch>
        </p:blipFill>
        <p:spPr>
          <a:xfrm>
            <a:off x="1050042" y="2381882"/>
            <a:ext cx="9882750" cy="3048534"/>
          </a:xfrm>
        </p:spPr>
      </p:pic>
    </p:spTree>
    <p:extLst>
      <p:ext uri="{BB962C8B-B14F-4D97-AF65-F5344CB8AC3E}">
        <p14:creationId xmlns:p14="http://schemas.microsoft.com/office/powerpoint/2010/main" val="1797199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2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E09F34-B4CE-D2EE-AF94-79B73A997C23}"/>
              </a:ext>
            </a:extLst>
          </p:cNvPr>
          <p:cNvSpPr>
            <a:spLocks noGrp="1"/>
          </p:cNvSpPr>
          <p:nvPr>
            <p:ph type="title"/>
          </p:nvPr>
        </p:nvSpPr>
        <p:spPr/>
        <p:txBody>
          <a:bodyPr/>
          <a:lstStyle/>
          <a:p>
            <a:pPr algn="ctr"/>
            <a:r>
              <a:rPr lang="it-IT" b="1"/>
              <a:t>Locke</a:t>
            </a:r>
            <a:endParaRPr lang="it-IT" b="1" dirty="0"/>
          </a:p>
        </p:txBody>
      </p:sp>
      <p:pic>
        <p:nvPicPr>
          <p:cNvPr id="5" name="Espace réservé du contenu 4">
            <a:extLst>
              <a:ext uri="{FF2B5EF4-FFF2-40B4-BE49-F238E27FC236}">
                <a16:creationId xmlns:a16="http://schemas.microsoft.com/office/drawing/2014/main" id="{73AAF9F3-5CA1-B4A7-AC61-DB42418D247C}"/>
              </a:ext>
            </a:extLst>
          </p:cNvPr>
          <p:cNvPicPr>
            <a:picLocks noGrp="1" noChangeAspect="1"/>
          </p:cNvPicPr>
          <p:nvPr>
            <p:ph idx="1"/>
          </p:nvPr>
        </p:nvPicPr>
        <p:blipFill>
          <a:blip r:embed="rId2"/>
          <a:stretch>
            <a:fillRect/>
          </a:stretch>
        </p:blipFill>
        <p:spPr>
          <a:xfrm>
            <a:off x="4539605" y="1356495"/>
            <a:ext cx="3112789" cy="5036572"/>
          </a:xfrm>
        </p:spPr>
      </p:pic>
    </p:spTree>
    <p:extLst>
      <p:ext uri="{BB962C8B-B14F-4D97-AF65-F5344CB8AC3E}">
        <p14:creationId xmlns:p14="http://schemas.microsoft.com/office/powerpoint/2010/main" val="718803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2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E09F34-B4CE-D2EE-AF94-79B73A997C23}"/>
              </a:ext>
            </a:extLst>
          </p:cNvPr>
          <p:cNvSpPr>
            <a:spLocks noGrp="1"/>
          </p:cNvSpPr>
          <p:nvPr>
            <p:ph type="title"/>
          </p:nvPr>
        </p:nvSpPr>
        <p:spPr/>
        <p:txBody>
          <a:bodyPr/>
          <a:lstStyle/>
          <a:p>
            <a:pPr algn="ctr"/>
            <a:r>
              <a:rPr lang="it-IT" dirty="0"/>
              <a:t>Locke: la critica alle idee innate</a:t>
            </a:r>
          </a:p>
        </p:txBody>
      </p:sp>
      <p:sp>
        <p:nvSpPr>
          <p:cNvPr id="3" name="Espace réservé du contenu 2">
            <a:extLst>
              <a:ext uri="{FF2B5EF4-FFF2-40B4-BE49-F238E27FC236}">
                <a16:creationId xmlns:a16="http://schemas.microsoft.com/office/drawing/2014/main" id="{C602C967-3F62-187F-0AE7-410778120543}"/>
              </a:ext>
            </a:extLst>
          </p:cNvPr>
          <p:cNvSpPr>
            <a:spLocks noGrp="1"/>
          </p:cNvSpPr>
          <p:nvPr>
            <p:ph idx="1"/>
          </p:nvPr>
        </p:nvSpPr>
        <p:spPr>
          <a:xfrm>
            <a:off x="838200" y="1586204"/>
            <a:ext cx="10515600" cy="4590759"/>
          </a:xfrm>
        </p:spPr>
        <p:txBody>
          <a:bodyPr>
            <a:normAutofit/>
          </a:bodyPr>
          <a:lstStyle/>
          <a:p>
            <a:pPr marL="0" indent="0">
              <a:buNone/>
            </a:pPr>
            <a:endParaRPr lang="it-IT" dirty="0"/>
          </a:p>
          <a:p>
            <a:pPr marL="0" indent="0">
              <a:buNone/>
            </a:pPr>
            <a:r>
              <a:rPr lang="it-IT" dirty="0"/>
              <a:t>Locke critica Cartesio e l’esistenza delle idee innate. </a:t>
            </a:r>
          </a:p>
          <a:p>
            <a:pPr marL="0" indent="0">
              <a:buNone/>
            </a:pPr>
            <a:r>
              <a:rPr lang="it-IT" dirty="0"/>
              <a:t>Le idee innate:</a:t>
            </a:r>
          </a:p>
          <a:p>
            <a:pPr marL="0" indent="0">
              <a:buNone/>
            </a:pPr>
            <a:endParaRPr lang="it-IT" dirty="0"/>
          </a:p>
          <a:p>
            <a:pPr marL="514350" indent="-514350">
              <a:buFont typeface="+mj-lt"/>
              <a:buAutoNum type="arabicPeriod"/>
            </a:pPr>
            <a:r>
              <a:rPr lang="it-IT" dirty="0"/>
              <a:t>non esistono nei bambini e negli idioti</a:t>
            </a:r>
          </a:p>
          <a:p>
            <a:pPr marL="514350" indent="-514350">
              <a:buFont typeface="+mj-lt"/>
              <a:buAutoNum type="arabicPeriod"/>
            </a:pPr>
            <a:r>
              <a:rPr lang="it-IT" dirty="0"/>
              <a:t>non esistono nei popoli «selvaggi»</a:t>
            </a:r>
          </a:p>
          <a:p>
            <a:pPr marL="0" indent="0">
              <a:buNone/>
            </a:pPr>
            <a:endParaRPr lang="it-IT" dirty="0"/>
          </a:p>
          <a:p>
            <a:pPr marL="0" indent="0">
              <a:buNone/>
            </a:pPr>
            <a:endParaRPr lang="it-IT" dirty="0"/>
          </a:p>
          <a:p>
            <a:pPr marL="0" indent="0">
              <a:buNone/>
            </a:pPr>
            <a:r>
              <a:rPr lang="it-IT" dirty="0"/>
              <a:t>Per Locke, tutte le idee provengono dall’esperienza.</a:t>
            </a:r>
          </a:p>
        </p:txBody>
      </p:sp>
    </p:spTree>
    <p:extLst>
      <p:ext uri="{BB962C8B-B14F-4D97-AF65-F5344CB8AC3E}">
        <p14:creationId xmlns:p14="http://schemas.microsoft.com/office/powerpoint/2010/main" val="3638026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2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E09F34-B4CE-D2EE-AF94-79B73A997C23}"/>
              </a:ext>
            </a:extLst>
          </p:cNvPr>
          <p:cNvSpPr>
            <a:spLocks noGrp="1"/>
          </p:cNvSpPr>
          <p:nvPr>
            <p:ph type="title"/>
          </p:nvPr>
        </p:nvSpPr>
        <p:spPr/>
        <p:txBody>
          <a:bodyPr/>
          <a:lstStyle/>
          <a:p>
            <a:pPr algn="ctr"/>
            <a:r>
              <a:rPr lang="it-IT" dirty="0"/>
              <a:t>Locke: qualità primarie e secondarie</a:t>
            </a:r>
          </a:p>
        </p:txBody>
      </p:sp>
      <p:sp>
        <p:nvSpPr>
          <p:cNvPr id="3" name="Espace réservé du contenu 2">
            <a:extLst>
              <a:ext uri="{FF2B5EF4-FFF2-40B4-BE49-F238E27FC236}">
                <a16:creationId xmlns:a16="http://schemas.microsoft.com/office/drawing/2014/main" id="{C602C967-3F62-187F-0AE7-410778120543}"/>
              </a:ext>
            </a:extLst>
          </p:cNvPr>
          <p:cNvSpPr>
            <a:spLocks noGrp="1"/>
          </p:cNvSpPr>
          <p:nvPr>
            <p:ph idx="1"/>
          </p:nvPr>
        </p:nvSpPr>
        <p:spPr>
          <a:xfrm>
            <a:off x="838200" y="1586204"/>
            <a:ext cx="10515600" cy="4906671"/>
          </a:xfrm>
        </p:spPr>
        <p:txBody>
          <a:bodyPr>
            <a:normAutofit fontScale="92500"/>
          </a:bodyPr>
          <a:lstStyle/>
          <a:p>
            <a:r>
              <a:rPr lang="it-IT" dirty="0"/>
              <a:t>Non esistono idee innate. Esse </a:t>
            </a:r>
            <a:r>
              <a:rPr lang="it-IT" b="1" dirty="0"/>
              <a:t>provengono tutte dall’esperienza</a:t>
            </a:r>
            <a:r>
              <a:rPr lang="it-IT" dirty="0"/>
              <a:t>, in particolare dall’esperienza esterna e dall’esperienza interna:  </a:t>
            </a:r>
          </a:p>
          <a:p>
            <a:pPr marL="971550" lvl="1" indent="-514350">
              <a:buFont typeface="Arial" panose="020B0604020202020204" pitchFamily="34" charset="0"/>
              <a:buAutoNum type="arabicParenR"/>
            </a:pPr>
            <a:r>
              <a:rPr lang="it-IT" dirty="0"/>
              <a:t>Esperienza esterna (es. percepisco la </a:t>
            </a:r>
            <a:r>
              <a:rPr lang="it-IT" i="1" dirty="0"/>
              <a:t>forma </a:t>
            </a:r>
            <a:r>
              <a:rPr lang="it-IT" dirty="0"/>
              <a:t>di un oggetto o il suo </a:t>
            </a:r>
            <a:r>
              <a:rPr lang="it-IT" i="1" dirty="0"/>
              <a:t>colore</a:t>
            </a:r>
            <a:r>
              <a:rPr lang="it-IT" dirty="0"/>
              <a:t>, ecc.)</a:t>
            </a:r>
          </a:p>
          <a:p>
            <a:pPr marL="971550" lvl="1" indent="-514350">
              <a:buAutoNum type="arabicParenR"/>
            </a:pPr>
            <a:r>
              <a:rPr lang="it-IT" dirty="0"/>
              <a:t>Esperienza interna (es. quando </a:t>
            </a:r>
            <a:r>
              <a:rPr lang="it-IT" i="1" dirty="0"/>
              <a:t>ricordo</a:t>
            </a:r>
            <a:r>
              <a:rPr lang="it-IT" dirty="0"/>
              <a:t> la forma o il colore di un oggetto che non sto percependo attualmente) </a:t>
            </a:r>
          </a:p>
          <a:p>
            <a:pPr marL="457200" lvl="1" indent="0">
              <a:buNone/>
            </a:pPr>
            <a:endParaRPr lang="it-IT" dirty="0"/>
          </a:p>
          <a:p>
            <a:r>
              <a:rPr lang="it-IT" dirty="0"/>
              <a:t>Le idee che provengono dall’esterno presentano </a:t>
            </a:r>
            <a:r>
              <a:rPr lang="it-IT" b="1" dirty="0"/>
              <a:t>qualità primarie e secondarie</a:t>
            </a:r>
            <a:r>
              <a:rPr lang="it-IT" dirty="0"/>
              <a:t>; le qualità secondarie ci danno l’idea di come sono effettivamente i corpi esterni, quelle secondarie dipendono solo da noi. </a:t>
            </a:r>
          </a:p>
          <a:p>
            <a:pPr lvl="1"/>
            <a:r>
              <a:rPr lang="it-IT" dirty="0"/>
              <a:t>Qualità primarie: SOLIDITA’, ESTENSIONE, MOVIMENTO O QUIETE, NUMERO E FIGURA.</a:t>
            </a:r>
          </a:p>
          <a:p>
            <a:pPr lvl="1"/>
            <a:r>
              <a:rPr lang="it-IT" dirty="0"/>
              <a:t>Qualità secondarie: il colore di un oggetto; il solletico prodotto da un oggetto nel soggetto</a:t>
            </a:r>
          </a:p>
          <a:p>
            <a:endParaRPr lang="it-IT" dirty="0"/>
          </a:p>
        </p:txBody>
      </p:sp>
    </p:spTree>
    <p:extLst>
      <p:ext uri="{BB962C8B-B14F-4D97-AF65-F5344CB8AC3E}">
        <p14:creationId xmlns:p14="http://schemas.microsoft.com/office/powerpoint/2010/main" val="1041763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2000"/>
          </a:schemeClr>
        </a:solidFill>
        <a:effectLst/>
      </p:bgPr>
    </p:bg>
    <p:spTree>
      <p:nvGrpSpPr>
        <p:cNvPr id="1" name="">
          <a:extLst>
            <a:ext uri="{FF2B5EF4-FFF2-40B4-BE49-F238E27FC236}">
              <a16:creationId xmlns:a16="http://schemas.microsoft.com/office/drawing/2014/main" id="{9F08BD9B-C985-9802-7801-CA09B25928B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5B6FE7B-11F0-27E6-3F82-28EF3FC05415}"/>
              </a:ext>
            </a:extLst>
          </p:cNvPr>
          <p:cNvSpPr>
            <a:spLocks noGrp="1"/>
          </p:cNvSpPr>
          <p:nvPr>
            <p:ph type="title"/>
          </p:nvPr>
        </p:nvSpPr>
        <p:spPr/>
        <p:txBody>
          <a:bodyPr/>
          <a:lstStyle/>
          <a:p>
            <a:pPr algn="ctr"/>
            <a:r>
              <a:rPr lang="it-IT" dirty="0"/>
              <a:t>Locke: qualità primarie e secondarie</a:t>
            </a:r>
          </a:p>
        </p:txBody>
      </p:sp>
      <p:sp>
        <p:nvSpPr>
          <p:cNvPr id="3" name="Espace réservé du contenu 2">
            <a:extLst>
              <a:ext uri="{FF2B5EF4-FFF2-40B4-BE49-F238E27FC236}">
                <a16:creationId xmlns:a16="http://schemas.microsoft.com/office/drawing/2014/main" id="{9E0A46D1-68AA-061C-DA7C-2B2A826DAD19}"/>
              </a:ext>
            </a:extLst>
          </p:cNvPr>
          <p:cNvSpPr>
            <a:spLocks noGrp="1"/>
          </p:cNvSpPr>
          <p:nvPr>
            <p:ph idx="1"/>
          </p:nvPr>
        </p:nvSpPr>
        <p:spPr>
          <a:xfrm>
            <a:off x="838200" y="1586204"/>
            <a:ext cx="10515600" cy="4906671"/>
          </a:xfrm>
        </p:spPr>
        <p:txBody>
          <a:bodyPr>
            <a:normAutofit/>
          </a:bodyPr>
          <a:lstStyle/>
          <a:p>
            <a:endParaRPr lang="it-IT" dirty="0">
              <a:solidFill>
                <a:schemeClr val="accent2">
                  <a:lumMod val="50000"/>
                </a:schemeClr>
              </a:solidFill>
            </a:endParaRPr>
          </a:p>
          <a:p>
            <a:r>
              <a:rPr lang="it-IT" dirty="0">
                <a:solidFill>
                  <a:schemeClr val="accent2">
                    <a:lumMod val="50000"/>
                  </a:schemeClr>
                </a:solidFill>
              </a:rPr>
              <a:t>“Le idee delle qualità primarie dei corpi sono immagini di essi e le loro forme esistono realmente nei corpi stessi; ma le idee prodotte in noi dalle qualità secondarie non hanno affatto somiglianza con essi.” </a:t>
            </a:r>
            <a:r>
              <a:rPr lang="it-IT" dirty="0"/>
              <a:t>(Locke, </a:t>
            </a:r>
            <a:r>
              <a:rPr lang="it-IT" i="1" dirty="0"/>
              <a:t>Saggio sull’intelletto umano</a:t>
            </a:r>
            <a:r>
              <a:rPr lang="it-IT" dirty="0"/>
              <a:t>) </a:t>
            </a:r>
          </a:p>
          <a:p>
            <a:pPr marL="0" indent="0">
              <a:buNone/>
            </a:pPr>
            <a:endParaRPr lang="it-IT" dirty="0">
              <a:solidFill>
                <a:srgbClr val="FF0000"/>
              </a:solidFill>
            </a:endParaRPr>
          </a:p>
          <a:p>
            <a:endParaRPr lang="it-IT" dirty="0">
              <a:solidFill>
                <a:srgbClr val="FF0000"/>
              </a:solidFill>
            </a:endParaRPr>
          </a:p>
          <a:p>
            <a:r>
              <a:rPr lang="it-IT" dirty="0">
                <a:solidFill>
                  <a:srgbClr val="FF0000"/>
                </a:solidFill>
              </a:rPr>
              <a:t>Dunque, alcune caratteristiche delle cose </a:t>
            </a:r>
            <a:r>
              <a:rPr lang="it-IT" b="1" dirty="0">
                <a:solidFill>
                  <a:srgbClr val="FF0000"/>
                </a:solidFill>
              </a:rPr>
              <a:t>esistono nella realtà </a:t>
            </a:r>
            <a:r>
              <a:rPr lang="it-IT" dirty="0">
                <a:solidFill>
                  <a:srgbClr val="FF0000"/>
                </a:solidFill>
              </a:rPr>
              <a:t>(qualità primarie), altre </a:t>
            </a:r>
            <a:r>
              <a:rPr lang="it-IT" b="1" dirty="0">
                <a:solidFill>
                  <a:srgbClr val="FF0000"/>
                </a:solidFill>
              </a:rPr>
              <a:t>esistono solo nella nostra percezione </a:t>
            </a:r>
            <a:r>
              <a:rPr lang="it-IT" dirty="0">
                <a:solidFill>
                  <a:srgbClr val="FF0000"/>
                </a:solidFill>
              </a:rPr>
              <a:t>(qualità secondarie).</a:t>
            </a:r>
          </a:p>
        </p:txBody>
      </p:sp>
    </p:spTree>
    <p:extLst>
      <p:ext uri="{BB962C8B-B14F-4D97-AF65-F5344CB8AC3E}">
        <p14:creationId xmlns:p14="http://schemas.microsoft.com/office/powerpoint/2010/main" val="155992668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440</TotalTime>
  <Words>2988</Words>
  <Application>Microsoft Office PowerPoint</Application>
  <PresentationFormat>Grand écran</PresentationFormat>
  <Paragraphs>179</Paragraphs>
  <Slides>40</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40</vt:i4>
      </vt:variant>
    </vt:vector>
  </HeadingPairs>
  <TitlesOfParts>
    <vt:vector size="48" baseType="lpstr">
      <vt:lpstr>Arial</vt:lpstr>
      <vt:lpstr>Avenir</vt:lpstr>
      <vt:lpstr>Calibri</vt:lpstr>
      <vt:lpstr>Calibri Light</vt:lpstr>
      <vt:lpstr>Corbel</vt:lpstr>
      <vt:lpstr>Ebrima</vt:lpstr>
      <vt:lpstr>Times New Roman</vt:lpstr>
      <vt:lpstr>Thème Office</vt:lpstr>
      <vt:lpstr>L’empirismo inglese </vt:lpstr>
      <vt:lpstr>Il significato del termine empirismo  in campo filosofico</vt:lpstr>
      <vt:lpstr>Il problema della conoscenza  come punto di partenza. -1</vt:lpstr>
      <vt:lpstr>Il problema della conoscenza  come punto di partenza. - 2</vt:lpstr>
      <vt:lpstr>Sintesi del percorso sull’empirismo</vt:lpstr>
      <vt:lpstr>Locke</vt:lpstr>
      <vt:lpstr>Locke: la critica alle idee innate</vt:lpstr>
      <vt:lpstr>Locke: qualità primarie e secondarie</vt:lpstr>
      <vt:lpstr>Locke: qualità primarie e secondarie</vt:lpstr>
      <vt:lpstr>Locke: idee semplici e complesse</vt:lpstr>
      <vt:lpstr>Locke: la critica all’idea di sostanza</vt:lpstr>
      <vt:lpstr>Berkeley</vt:lpstr>
      <vt:lpstr>Berkeley</vt:lpstr>
      <vt:lpstr>Argomenti di Berkeley  contro l’esistenza delle qualità primarie </vt:lpstr>
      <vt:lpstr>Esse est percipi = = essere è essere percepito</vt:lpstr>
      <vt:lpstr>L’idealismo</vt:lpstr>
      <vt:lpstr>L’albero che non fa rumore</vt:lpstr>
      <vt:lpstr>La mente si inganna pensando di poter concepire cose che esistono senza essere concepite</vt:lpstr>
      <vt:lpstr>Dio è garante dell’esistenza continua degli oggetti </vt:lpstr>
      <vt:lpstr>La poesia umoristica su Dio che percepisce gli oggetti quando noi non ci siamo.  </vt:lpstr>
      <vt:lpstr> Dio in Berkeley e Cartesio </vt:lpstr>
      <vt:lpstr> La prova dell’esistenza di Dio </vt:lpstr>
      <vt:lpstr>L’idealismo e l’immaterialismo</vt:lpstr>
      <vt:lpstr>Hume</vt:lpstr>
      <vt:lpstr>Hume</vt:lpstr>
      <vt:lpstr>Le percezioni come fonte della conoscenza</vt:lpstr>
      <vt:lpstr>    Vediamo come Hume dimostra che le idee di tempo, spazio, ecc. sono idee complesse e non impressioni. </vt:lpstr>
      <vt:lpstr>1. Tempo Non esiste la percezione isolata del tempo, ma nasce da una serie di percezioni.</vt:lpstr>
      <vt:lpstr>2. Spazio Non esiste la percezione isolata dello spazio, ma nasce solo dalla relazione tra percezioni.</vt:lpstr>
      <vt:lpstr>3. Cosa, sostanza Non esiste una percezione autonoma dell’oro. L’oro è un’idea che nasce da una collezione di percezioni.</vt:lpstr>
      <vt:lpstr>4. Io o persona Non esiste la percezione isolata dell’io, ma è ciò a cui sono riferite le percezioni. Vale lo stesso ragionamento fatto per il tempo, che è qualcosa che si avverte in relazione alle percezioni, ma non esiste una percezione isolata del tempo.</vt:lpstr>
      <vt:lpstr>Io o persona</vt:lpstr>
      <vt:lpstr>5. Causa - effetto</vt:lpstr>
      <vt:lpstr> </vt:lpstr>
      <vt:lpstr> </vt:lpstr>
      <vt:lpstr>6. Realtà esterna</vt:lpstr>
      <vt:lpstr>Scetticismo - 1</vt:lpstr>
      <vt:lpstr>Scetticismo - 2</vt:lpstr>
      <vt:lpstr>Ragione e istinto</vt:lpstr>
      <vt:lpstr>Hume e Kant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Leone Guaragna</dc:creator>
  <cp:lastModifiedBy>Leone Guaragna</cp:lastModifiedBy>
  <cp:revision>61</cp:revision>
  <dcterms:created xsi:type="dcterms:W3CDTF">2024-05-05T18:41:57Z</dcterms:created>
  <dcterms:modified xsi:type="dcterms:W3CDTF">2025-03-17T16:14:15Z</dcterms:modified>
</cp:coreProperties>
</file>