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1" r:id="rId3"/>
    <p:sldId id="306" r:id="rId4"/>
    <p:sldId id="307" r:id="rId5"/>
    <p:sldId id="257" r:id="rId6"/>
    <p:sldId id="290" r:id="rId7"/>
    <p:sldId id="262" r:id="rId8"/>
    <p:sldId id="258" r:id="rId9"/>
    <p:sldId id="259" r:id="rId10"/>
    <p:sldId id="261" r:id="rId11"/>
    <p:sldId id="260" r:id="rId12"/>
    <p:sldId id="263" r:id="rId13"/>
    <p:sldId id="309" r:id="rId14"/>
    <p:sldId id="264" r:id="rId15"/>
    <p:sldId id="281" r:id="rId16"/>
    <p:sldId id="291" r:id="rId17"/>
    <p:sldId id="276" r:id="rId18"/>
    <p:sldId id="265" r:id="rId19"/>
    <p:sldId id="272" r:id="rId20"/>
    <p:sldId id="275" r:id="rId21"/>
    <p:sldId id="274" r:id="rId22"/>
    <p:sldId id="273" r:id="rId23"/>
    <p:sldId id="282" r:id="rId24"/>
    <p:sldId id="288" r:id="rId25"/>
    <p:sldId id="286" r:id="rId26"/>
    <p:sldId id="287" r:id="rId27"/>
    <p:sldId id="266" r:id="rId28"/>
    <p:sldId id="284" r:id="rId29"/>
    <p:sldId id="292" r:id="rId30"/>
    <p:sldId id="299" r:id="rId31"/>
    <p:sldId id="267" r:id="rId32"/>
    <p:sldId id="300" r:id="rId33"/>
    <p:sldId id="301" r:id="rId34"/>
    <p:sldId id="312" r:id="rId35"/>
    <p:sldId id="303" r:id="rId36"/>
    <p:sldId id="302" r:id="rId37"/>
    <p:sldId id="285" r:id="rId38"/>
    <p:sldId id="289" r:id="rId39"/>
    <p:sldId id="304" r:id="rId40"/>
    <p:sldId id="305" r:id="rId41"/>
    <p:sldId id="308" r:id="rId42"/>
    <p:sldId id="311" r:id="rId43"/>
    <p:sldId id="310" r:id="rId44"/>
    <p:sldId id="295" r:id="rId45"/>
    <p:sldId id="298" r:id="rId46"/>
    <p:sldId id="268" r:id="rId47"/>
    <p:sldId id="280" r:id="rId48"/>
    <p:sldId id="313" r:id="rId49"/>
    <p:sldId id="314" r:id="rId50"/>
    <p:sldId id="278" r:id="rId51"/>
    <p:sldId id="277" r:id="rId52"/>
    <p:sldId id="269" r:id="rId53"/>
    <p:sldId id="279" r:id="rId54"/>
    <p:sldId id="297" r:id="rId55"/>
    <p:sldId id="270" r:id="rId56"/>
    <p:sldId id="315" r:id="rId57"/>
    <p:sldId id="316" r:id="rId58"/>
    <p:sldId id="318" r:id="rId59"/>
    <p:sldId id="321" r:id="rId60"/>
    <p:sldId id="319" r:id="rId61"/>
    <p:sldId id="320" r:id="rId62"/>
    <p:sldId id="317" r:id="rId6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94EF9B-6C9C-F6CE-6A34-68EF17814197}"/>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B8F83F7E-3870-98F7-553B-F7B18EA39C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DC8128BE-C291-CAFC-AD71-90426965F944}"/>
              </a:ext>
            </a:extLst>
          </p:cNvPr>
          <p:cNvSpPr>
            <a:spLocks noGrp="1"/>
          </p:cNvSpPr>
          <p:nvPr>
            <p:ph type="dt" sz="half" idx="10"/>
          </p:nvPr>
        </p:nvSpPr>
        <p:spPr/>
        <p:txBody>
          <a:bodyPr/>
          <a:lstStyle/>
          <a:p>
            <a:fld id="{B3A3C290-37AE-4A3B-B7C0-FAE07BA86170}" type="datetimeFigureOut">
              <a:rPr lang="it-IT" smtClean="0"/>
              <a:t>13/04/2024</a:t>
            </a:fld>
            <a:endParaRPr lang="it-IT"/>
          </a:p>
        </p:txBody>
      </p:sp>
      <p:sp>
        <p:nvSpPr>
          <p:cNvPr id="5" name="Segnaposto piè di pagina 4">
            <a:extLst>
              <a:ext uri="{FF2B5EF4-FFF2-40B4-BE49-F238E27FC236}">
                <a16:creationId xmlns:a16="http://schemas.microsoft.com/office/drawing/2014/main" id="{10D4DBD8-DA20-92FA-2C04-4FA4E4CBFA6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F112047-063A-F021-1843-8A5C56E90169}"/>
              </a:ext>
            </a:extLst>
          </p:cNvPr>
          <p:cNvSpPr>
            <a:spLocks noGrp="1"/>
          </p:cNvSpPr>
          <p:nvPr>
            <p:ph type="sldNum" sz="quarter" idx="12"/>
          </p:nvPr>
        </p:nvSpPr>
        <p:spPr/>
        <p:txBody>
          <a:bodyPr/>
          <a:lstStyle/>
          <a:p>
            <a:fld id="{4DA99265-78E8-4C72-A615-7E4FDF4007A0}" type="slidenum">
              <a:rPr lang="it-IT" smtClean="0"/>
              <a:t>‹N›</a:t>
            </a:fld>
            <a:endParaRPr lang="it-IT"/>
          </a:p>
        </p:txBody>
      </p:sp>
    </p:spTree>
    <p:extLst>
      <p:ext uri="{BB962C8B-B14F-4D97-AF65-F5344CB8AC3E}">
        <p14:creationId xmlns:p14="http://schemas.microsoft.com/office/powerpoint/2010/main" val="2398216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07C1DD-7EF0-21CE-AF36-2FDCBBC45F1E}"/>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F994899E-11A1-E4D5-BA63-CC507AEAEDFE}"/>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9DA0029-5FE8-A392-B687-A9068F3CF690}"/>
              </a:ext>
            </a:extLst>
          </p:cNvPr>
          <p:cNvSpPr>
            <a:spLocks noGrp="1"/>
          </p:cNvSpPr>
          <p:nvPr>
            <p:ph type="dt" sz="half" idx="10"/>
          </p:nvPr>
        </p:nvSpPr>
        <p:spPr/>
        <p:txBody>
          <a:bodyPr/>
          <a:lstStyle/>
          <a:p>
            <a:fld id="{B3A3C290-37AE-4A3B-B7C0-FAE07BA86170}" type="datetimeFigureOut">
              <a:rPr lang="it-IT" smtClean="0"/>
              <a:t>13/04/2024</a:t>
            </a:fld>
            <a:endParaRPr lang="it-IT"/>
          </a:p>
        </p:txBody>
      </p:sp>
      <p:sp>
        <p:nvSpPr>
          <p:cNvPr id="5" name="Segnaposto piè di pagina 4">
            <a:extLst>
              <a:ext uri="{FF2B5EF4-FFF2-40B4-BE49-F238E27FC236}">
                <a16:creationId xmlns:a16="http://schemas.microsoft.com/office/drawing/2014/main" id="{072F97C2-AFB6-4445-3197-DD278EFE702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0646D17-500A-57D3-D104-102A64C393F4}"/>
              </a:ext>
            </a:extLst>
          </p:cNvPr>
          <p:cNvSpPr>
            <a:spLocks noGrp="1"/>
          </p:cNvSpPr>
          <p:nvPr>
            <p:ph type="sldNum" sz="quarter" idx="12"/>
          </p:nvPr>
        </p:nvSpPr>
        <p:spPr/>
        <p:txBody>
          <a:bodyPr/>
          <a:lstStyle/>
          <a:p>
            <a:fld id="{4DA99265-78E8-4C72-A615-7E4FDF4007A0}" type="slidenum">
              <a:rPr lang="it-IT" smtClean="0"/>
              <a:t>‹N›</a:t>
            </a:fld>
            <a:endParaRPr lang="it-IT"/>
          </a:p>
        </p:txBody>
      </p:sp>
    </p:spTree>
    <p:extLst>
      <p:ext uri="{BB962C8B-B14F-4D97-AF65-F5344CB8AC3E}">
        <p14:creationId xmlns:p14="http://schemas.microsoft.com/office/powerpoint/2010/main" val="1765933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667652FF-2FC2-5C39-4205-B6B541F9BDC8}"/>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A7636A66-D93B-FACF-5BAB-A7961D51333A}"/>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66B77C1-1D4C-79CA-9FA2-A1732B495571}"/>
              </a:ext>
            </a:extLst>
          </p:cNvPr>
          <p:cNvSpPr>
            <a:spLocks noGrp="1"/>
          </p:cNvSpPr>
          <p:nvPr>
            <p:ph type="dt" sz="half" idx="10"/>
          </p:nvPr>
        </p:nvSpPr>
        <p:spPr/>
        <p:txBody>
          <a:bodyPr/>
          <a:lstStyle/>
          <a:p>
            <a:fld id="{B3A3C290-37AE-4A3B-B7C0-FAE07BA86170}" type="datetimeFigureOut">
              <a:rPr lang="it-IT" smtClean="0"/>
              <a:t>13/04/2024</a:t>
            </a:fld>
            <a:endParaRPr lang="it-IT"/>
          </a:p>
        </p:txBody>
      </p:sp>
      <p:sp>
        <p:nvSpPr>
          <p:cNvPr id="5" name="Segnaposto piè di pagina 4">
            <a:extLst>
              <a:ext uri="{FF2B5EF4-FFF2-40B4-BE49-F238E27FC236}">
                <a16:creationId xmlns:a16="http://schemas.microsoft.com/office/drawing/2014/main" id="{443F37ED-F61E-1DFB-E719-0F77F35935C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B3F90C5-4328-2C90-922D-11C7E58970E4}"/>
              </a:ext>
            </a:extLst>
          </p:cNvPr>
          <p:cNvSpPr>
            <a:spLocks noGrp="1"/>
          </p:cNvSpPr>
          <p:nvPr>
            <p:ph type="sldNum" sz="quarter" idx="12"/>
          </p:nvPr>
        </p:nvSpPr>
        <p:spPr/>
        <p:txBody>
          <a:bodyPr/>
          <a:lstStyle/>
          <a:p>
            <a:fld id="{4DA99265-78E8-4C72-A615-7E4FDF4007A0}" type="slidenum">
              <a:rPr lang="it-IT" smtClean="0"/>
              <a:t>‹N›</a:t>
            </a:fld>
            <a:endParaRPr lang="it-IT"/>
          </a:p>
        </p:txBody>
      </p:sp>
    </p:spTree>
    <p:extLst>
      <p:ext uri="{BB962C8B-B14F-4D97-AF65-F5344CB8AC3E}">
        <p14:creationId xmlns:p14="http://schemas.microsoft.com/office/powerpoint/2010/main" val="33030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9882CDA-0134-18BF-1A4C-2A174B53BE52}"/>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B45FA7E-7673-6448-7718-3B16DA5BA541}"/>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248DB35-B158-3F1B-707C-C7DB543469FD}"/>
              </a:ext>
            </a:extLst>
          </p:cNvPr>
          <p:cNvSpPr>
            <a:spLocks noGrp="1"/>
          </p:cNvSpPr>
          <p:nvPr>
            <p:ph type="dt" sz="half" idx="10"/>
          </p:nvPr>
        </p:nvSpPr>
        <p:spPr/>
        <p:txBody>
          <a:bodyPr/>
          <a:lstStyle/>
          <a:p>
            <a:fld id="{B3A3C290-37AE-4A3B-B7C0-FAE07BA86170}" type="datetimeFigureOut">
              <a:rPr lang="it-IT" smtClean="0"/>
              <a:t>13/04/2024</a:t>
            </a:fld>
            <a:endParaRPr lang="it-IT"/>
          </a:p>
        </p:txBody>
      </p:sp>
      <p:sp>
        <p:nvSpPr>
          <p:cNvPr id="5" name="Segnaposto piè di pagina 4">
            <a:extLst>
              <a:ext uri="{FF2B5EF4-FFF2-40B4-BE49-F238E27FC236}">
                <a16:creationId xmlns:a16="http://schemas.microsoft.com/office/drawing/2014/main" id="{92BF68DC-F0A0-6C65-1981-BBFB252A9CF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F86219C-AAA0-5739-7173-EEAE9545F3CE}"/>
              </a:ext>
            </a:extLst>
          </p:cNvPr>
          <p:cNvSpPr>
            <a:spLocks noGrp="1"/>
          </p:cNvSpPr>
          <p:nvPr>
            <p:ph type="sldNum" sz="quarter" idx="12"/>
          </p:nvPr>
        </p:nvSpPr>
        <p:spPr/>
        <p:txBody>
          <a:bodyPr/>
          <a:lstStyle/>
          <a:p>
            <a:fld id="{4DA99265-78E8-4C72-A615-7E4FDF4007A0}" type="slidenum">
              <a:rPr lang="it-IT" smtClean="0"/>
              <a:t>‹N›</a:t>
            </a:fld>
            <a:endParaRPr lang="it-IT"/>
          </a:p>
        </p:txBody>
      </p:sp>
    </p:spTree>
    <p:extLst>
      <p:ext uri="{BB962C8B-B14F-4D97-AF65-F5344CB8AC3E}">
        <p14:creationId xmlns:p14="http://schemas.microsoft.com/office/powerpoint/2010/main" val="276278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28993C7-7512-C857-D343-AC07DF11893E}"/>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87F05373-FCCB-6755-7100-5B2A4BEE91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881675B9-418B-538B-20B6-57B60DD4A834}"/>
              </a:ext>
            </a:extLst>
          </p:cNvPr>
          <p:cNvSpPr>
            <a:spLocks noGrp="1"/>
          </p:cNvSpPr>
          <p:nvPr>
            <p:ph type="dt" sz="half" idx="10"/>
          </p:nvPr>
        </p:nvSpPr>
        <p:spPr/>
        <p:txBody>
          <a:bodyPr/>
          <a:lstStyle/>
          <a:p>
            <a:fld id="{B3A3C290-37AE-4A3B-B7C0-FAE07BA86170}" type="datetimeFigureOut">
              <a:rPr lang="it-IT" smtClean="0"/>
              <a:t>13/04/2024</a:t>
            </a:fld>
            <a:endParaRPr lang="it-IT"/>
          </a:p>
        </p:txBody>
      </p:sp>
      <p:sp>
        <p:nvSpPr>
          <p:cNvPr id="5" name="Segnaposto piè di pagina 4">
            <a:extLst>
              <a:ext uri="{FF2B5EF4-FFF2-40B4-BE49-F238E27FC236}">
                <a16:creationId xmlns:a16="http://schemas.microsoft.com/office/drawing/2014/main" id="{F9E5D93C-03B7-BB9D-1C22-5ACB2FD7C02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0FA4E9A-EB81-C801-54BC-72B9E1DC9684}"/>
              </a:ext>
            </a:extLst>
          </p:cNvPr>
          <p:cNvSpPr>
            <a:spLocks noGrp="1"/>
          </p:cNvSpPr>
          <p:nvPr>
            <p:ph type="sldNum" sz="quarter" idx="12"/>
          </p:nvPr>
        </p:nvSpPr>
        <p:spPr/>
        <p:txBody>
          <a:bodyPr/>
          <a:lstStyle/>
          <a:p>
            <a:fld id="{4DA99265-78E8-4C72-A615-7E4FDF4007A0}" type="slidenum">
              <a:rPr lang="it-IT" smtClean="0"/>
              <a:t>‹N›</a:t>
            </a:fld>
            <a:endParaRPr lang="it-IT"/>
          </a:p>
        </p:txBody>
      </p:sp>
    </p:spTree>
    <p:extLst>
      <p:ext uri="{BB962C8B-B14F-4D97-AF65-F5344CB8AC3E}">
        <p14:creationId xmlns:p14="http://schemas.microsoft.com/office/powerpoint/2010/main" val="3376504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F4B756-E811-51F5-54C2-7C9BB3CF0AD1}"/>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E4C166E-6293-E45D-E083-D4C2F5CBF7EC}"/>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466CDB0F-40E4-0856-2ED4-F3BDD41663D4}"/>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EA66E84F-E428-11B8-E889-0829C05F9A73}"/>
              </a:ext>
            </a:extLst>
          </p:cNvPr>
          <p:cNvSpPr>
            <a:spLocks noGrp="1"/>
          </p:cNvSpPr>
          <p:nvPr>
            <p:ph type="dt" sz="half" idx="10"/>
          </p:nvPr>
        </p:nvSpPr>
        <p:spPr/>
        <p:txBody>
          <a:bodyPr/>
          <a:lstStyle/>
          <a:p>
            <a:fld id="{B3A3C290-37AE-4A3B-B7C0-FAE07BA86170}" type="datetimeFigureOut">
              <a:rPr lang="it-IT" smtClean="0"/>
              <a:t>13/04/2024</a:t>
            </a:fld>
            <a:endParaRPr lang="it-IT"/>
          </a:p>
        </p:txBody>
      </p:sp>
      <p:sp>
        <p:nvSpPr>
          <p:cNvPr id="6" name="Segnaposto piè di pagina 5">
            <a:extLst>
              <a:ext uri="{FF2B5EF4-FFF2-40B4-BE49-F238E27FC236}">
                <a16:creationId xmlns:a16="http://schemas.microsoft.com/office/drawing/2014/main" id="{3A49D531-9AFA-5894-6905-0EB1A44B107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E9AF73E5-2617-F9F7-311B-CCD82649D0E4}"/>
              </a:ext>
            </a:extLst>
          </p:cNvPr>
          <p:cNvSpPr>
            <a:spLocks noGrp="1"/>
          </p:cNvSpPr>
          <p:nvPr>
            <p:ph type="sldNum" sz="quarter" idx="12"/>
          </p:nvPr>
        </p:nvSpPr>
        <p:spPr/>
        <p:txBody>
          <a:bodyPr/>
          <a:lstStyle/>
          <a:p>
            <a:fld id="{4DA99265-78E8-4C72-A615-7E4FDF4007A0}" type="slidenum">
              <a:rPr lang="it-IT" smtClean="0"/>
              <a:t>‹N›</a:t>
            </a:fld>
            <a:endParaRPr lang="it-IT"/>
          </a:p>
        </p:txBody>
      </p:sp>
    </p:spTree>
    <p:extLst>
      <p:ext uri="{BB962C8B-B14F-4D97-AF65-F5344CB8AC3E}">
        <p14:creationId xmlns:p14="http://schemas.microsoft.com/office/powerpoint/2010/main" val="3241703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F026EC7-7808-7BE8-6D7D-5F6C7454BE75}"/>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A2C6B1B1-2CF9-91E5-EC72-936A4AF5E2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ABEC70BA-BA97-70A0-1639-DFAEA4A86F51}"/>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23B53A3B-8233-7998-7A3E-93F215ADC5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3263C4E3-5FDA-470D-BC00-53B55070CFB8}"/>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FBF0835A-D673-8782-6E05-284649FC007C}"/>
              </a:ext>
            </a:extLst>
          </p:cNvPr>
          <p:cNvSpPr>
            <a:spLocks noGrp="1"/>
          </p:cNvSpPr>
          <p:nvPr>
            <p:ph type="dt" sz="half" idx="10"/>
          </p:nvPr>
        </p:nvSpPr>
        <p:spPr/>
        <p:txBody>
          <a:bodyPr/>
          <a:lstStyle/>
          <a:p>
            <a:fld id="{B3A3C290-37AE-4A3B-B7C0-FAE07BA86170}" type="datetimeFigureOut">
              <a:rPr lang="it-IT" smtClean="0"/>
              <a:t>13/04/2024</a:t>
            </a:fld>
            <a:endParaRPr lang="it-IT"/>
          </a:p>
        </p:txBody>
      </p:sp>
      <p:sp>
        <p:nvSpPr>
          <p:cNvPr id="8" name="Segnaposto piè di pagina 7">
            <a:extLst>
              <a:ext uri="{FF2B5EF4-FFF2-40B4-BE49-F238E27FC236}">
                <a16:creationId xmlns:a16="http://schemas.microsoft.com/office/drawing/2014/main" id="{EBB57802-3113-CC17-F7E5-02CC65BA74E5}"/>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55ADAF5E-E2FD-D198-D38A-BAC9C14DF449}"/>
              </a:ext>
            </a:extLst>
          </p:cNvPr>
          <p:cNvSpPr>
            <a:spLocks noGrp="1"/>
          </p:cNvSpPr>
          <p:nvPr>
            <p:ph type="sldNum" sz="quarter" idx="12"/>
          </p:nvPr>
        </p:nvSpPr>
        <p:spPr/>
        <p:txBody>
          <a:bodyPr/>
          <a:lstStyle/>
          <a:p>
            <a:fld id="{4DA99265-78E8-4C72-A615-7E4FDF4007A0}" type="slidenum">
              <a:rPr lang="it-IT" smtClean="0"/>
              <a:t>‹N›</a:t>
            </a:fld>
            <a:endParaRPr lang="it-IT"/>
          </a:p>
        </p:txBody>
      </p:sp>
    </p:spTree>
    <p:extLst>
      <p:ext uri="{BB962C8B-B14F-4D97-AF65-F5344CB8AC3E}">
        <p14:creationId xmlns:p14="http://schemas.microsoft.com/office/powerpoint/2010/main" val="4144988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F77263-1135-974C-4BAF-4EBABD39C314}"/>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2D2E1CAD-B6FF-1252-3EEB-68C320FCAF06}"/>
              </a:ext>
            </a:extLst>
          </p:cNvPr>
          <p:cNvSpPr>
            <a:spLocks noGrp="1"/>
          </p:cNvSpPr>
          <p:nvPr>
            <p:ph type="dt" sz="half" idx="10"/>
          </p:nvPr>
        </p:nvSpPr>
        <p:spPr/>
        <p:txBody>
          <a:bodyPr/>
          <a:lstStyle/>
          <a:p>
            <a:fld id="{B3A3C290-37AE-4A3B-B7C0-FAE07BA86170}" type="datetimeFigureOut">
              <a:rPr lang="it-IT" smtClean="0"/>
              <a:t>13/04/2024</a:t>
            </a:fld>
            <a:endParaRPr lang="it-IT"/>
          </a:p>
        </p:txBody>
      </p:sp>
      <p:sp>
        <p:nvSpPr>
          <p:cNvPr id="4" name="Segnaposto piè di pagina 3">
            <a:extLst>
              <a:ext uri="{FF2B5EF4-FFF2-40B4-BE49-F238E27FC236}">
                <a16:creationId xmlns:a16="http://schemas.microsoft.com/office/drawing/2014/main" id="{5F95C31C-0D3A-79FB-0899-2E213723447B}"/>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0AFBC1CB-DD45-BEFE-05B4-F45F67366CC6}"/>
              </a:ext>
            </a:extLst>
          </p:cNvPr>
          <p:cNvSpPr>
            <a:spLocks noGrp="1"/>
          </p:cNvSpPr>
          <p:nvPr>
            <p:ph type="sldNum" sz="quarter" idx="12"/>
          </p:nvPr>
        </p:nvSpPr>
        <p:spPr/>
        <p:txBody>
          <a:bodyPr/>
          <a:lstStyle/>
          <a:p>
            <a:fld id="{4DA99265-78E8-4C72-A615-7E4FDF4007A0}" type="slidenum">
              <a:rPr lang="it-IT" smtClean="0"/>
              <a:t>‹N›</a:t>
            </a:fld>
            <a:endParaRPr lang="it-IT"/>
          </a:p>
        </p:txBody>
      </p:sp>
    </p:spTree>
    <p:extLst>
      <p:ext uri="{BB962C8B-B14F-4D97-AF65-F5344CB8AC3E}">
        <p14:creationId xmlns:p14="http://schemas.microsoft.com/office/powerpoint/2010/main" val="2041619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8EB0495D-9206-9304-F5DF-6AED925C7E17}"/>
              </a:ext>
            </a:extLst>
          </p:cNvPr>
          <p:cNvSpPr>
            <a:spLocks noGrp="1"/>
          </p:cNvSpPr>
          <p:nvPr>
            <p:ph type="dt" sz="half" idx="10"/>
          </p:nvPr>
        </p:nvSpPr>
        <p:spPr/>
        <p:txBody>
          <a:bodyPr/>
          <a:lstStyle/>
          <a:p>
            <a:fld id="{B3A3C290-37AE-4A3B-B7C0-FAE07BA86170}" type="datetimeFigureOut">
              <a:rPr lang="it-IT" smtClean="0"/>
              <a:t>13/04/2024</a:t>
            </a:fld>
            <a:endParaRPr lang="it-IT"/>
          </a:p>
        </p:txBody>
      </p:sp>
      <p:sp>
        <p:nvSpPr>
          <p:cNvPr id="3" name="Segnaposto piè di pagina 2">
            <a:extLst>
              <a:ext uri="{FF2B5EF4-FFF2-40B4-BE49-F238E27FC236}">
                <a16:creationId xmlns:a16="http://schemas.microsoft.com/office/drawing/2014/main" id="{A945BA2C-647C-4403-A990-B80926D7139C}"/>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3210FD04-B93E-E53C-C695-4085EDB4A767}"/>
              </a:ext>
            </a:extLst>
          </p:cNvPr>
          <p:cNvSpPr>
            <a:spLocks noGrp="1"/>
          </p:cNvSpPr>
          <p:nvPr>
            <p:ph type="sldNum" sz="quarter" idx="12"/>
          </p:nvPr>
        </p:nvSpPr>
        <p:spPr/>
        <p:txBody>
          <a:bodyPr/>
          <a:lstStyle/>
          <a:p>
            <a:fld id="{4DA99265-78E8-4C72-A615-7E4FDF4007A0}" type="slidenum">
              <a:rPr lang="it-IT" smtClean="0"/>
              <a:t>‹N›</a:t>
            </a:fld>
            <a:endParaRPr lang="it-IT"/>
          </a:p>
        </p:txBody>
      </p:sp>
    </p:spTree>
    <p:extLst>
      <p:ext uri="{BB962C8B-B14F-4D97-AF65-F5344CB8AC3E}">
        <p14:creationId xmlns:p14="http://schemas.microsoft.com/office/powerpoint/2010/main" val="522579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18B17F1-36A9-071C-F818-F80A794ACDF9}"/>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2E34037-D5CA-3544-EB85-7D7E2160CC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39177E47-DC18-9B47-D86E-AC16714D43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EE4F7BC-7CE5-6FC5-9BDF-9028C9D4A062}"/>
              </a:ext>
            </a:extLst>
          </p:cNvPr>
          <p:cNvSpPr>
            <a:spLocks noGrp="1"/>
          </p:cNvSpPr>
          <p:nvPr>
            <p:ph type="dt" sz="half" idx="10"/>
          </p:nvPr>
        </p:nvSpPr>
        <p:spPr/>
        <p:txBody>
          <a:bodyPr/>
          <a:lstStyle/>
          <a:p>
            <a:fld id="{B3A3C290-37AE-4A3B-B7C0-FAE07BA86170}" type="datetimeFigureOut">
              <a:rPr lang="it-IT" smtClean="0"/>
              <a:t>13/04/2024</a:t>
            </a:fld>
            <a:endParaRPr lang="it-IT"/>
          </a:p>
        </p:txBody>
      </p:sp>
      <p:sp>
        <p:nvSpPr>
          <p:cNvPr id="6" name="Segnaposto piè di pagina 5">
            <a:extLst>
              <a:ext uri="{FF2B5EF4-FFF2-40B4-BE49-F238E27FC236}">
                <a16:creationId xmlns:a16="http://schemas.microsoft.com/office/drawing/2014/main" id="{9A121025-2093-DE8C-C9C2-86EB5358C70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C48CC960-22BF-E9C2-E563-ED116F09B430}"/>
              </a:ext>
            </a:extLst>
          </p:cNvPr>
          <p:cNvSpPr>
            <a:spLocks noGrp="1"/>
          </p:cNvSpPr>
          <p:nvPr>
            <p:ph type="sldNum" sz="quarter" idx="12"/>
          </p:nvPr>
        </p:nvSpPr>
        <p:spPr/>
        <p:txBody>
          <a:bodyPr/>
          <a:lstStyle/>
          <a:p>
            <a:fld id="{4DA99265-78E8-4C72-A615-7E4FDF4007A0}" type="slidenum">
              <a:rPr lang="it-IT" smtClean="0"/>
              <a:t>‹N›</a:t>
            </a:fld>
            <a:endParaRPr lang="it-IT"/>
          </a:p>
        </p:txBody>
      </p:sp>
    </p:spTree>
    <p:extLst>
      <p:ext uri="{BB962C8B-B14F-4D97-AF65-F5344CB8AC3E}">
        <p14:creationId xmlns:p14="http://schemas.microsoft.com/office/powerpoint/2010/main" val="4022600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14AF47-028F-1B12-8F9A-2747C7FD913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2C688B6F-D3F4-0E51-F362-E7A15852CC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E71D9D52-B8C1-B5E1-E7DF-25349A0650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072A160B-8B12-44EA-FAE1-DC53546061D5}"/>
              </a:ext>
            </a:extLst>
          </p:cNvPr>
          <p:cNvSpPr>
            <a:spLocks noGrp="1"/>
          </p:cNvSpPr>
          <p:nvPr>
            <p:ph type="dt" sz="half" idx="10"/>
          </p:nvPr>
        </p:nvSpPr>
        <p:spPr/>
        <p:txBody>
          <a:bodyPr/>
          <a:lstStyle/>
          <a:p>
            <a:fld id="{B3A3C290-37AE-4A3B-B7C0-FAE07BA86170}" type="datetimeFigureOut">
              <a:rPr lang="it-IT" smtClean="0"/>
              <a:t>13/04/2024</a:t>
            </a:fld>
            <a:endParaRPr lang="it-IT"/>
          </a:p>
        </p:txBody>
      </p:sp>
      <p:sp>
        <p:nvSpPr>
          <p:cNvPr id="6" name="Segnaposto piè di pagina 5">
            <a:extLst>
              <a:ext uri="{FF2B5EF4-FFF2-40B4-BE49-F238E27FC236}">
                <a16:creationId xmlns:a16="http://schemas.microsoft.com/office/drawing/2014/main" id="{120D4F9D-B4FD-D53D-DE21-6395644AE47A}"/>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56F8ED0-0422-49A3-45B7-28482766693E}"/>
              </a:ext>
            </a:extLst>
          </p:cNvPr>
          <p:cNvSpPr>
            <a:spLocks noGrp="1"/>
          </p:cNvSpPr>
          <p:nvPr>
            <p:ph type="sldNum" sz="quarter" idx="12"/>
          </p:nvPr>
        </p:nvSpPr>
        <p:spPr/>
        <p:txBody>
          <a:bodyPr/>
          <a:lstStyle/>
          <a:p>
            <a:fld id="{4DA99265-78E8-4C72-A615-7E4FDF4007A0}" type="slidenum">
              <a:rPr lang="it-IT" smtClean="0"/>
              <a:t>‹N›</a:t>
            </a:fld>
            <a:endParaRPr lang="it-IT"/>
          </a:p>
        </p:txBody>
      </p:sp>
    </p:spTree>
    <p:extLst>
      <p:ext uri="{BB962C8B-B14F-4D97-AF65-F5344CB8AC3E}">
        <p14:creationId xmlns:p14="http://schemas.microsoft.com/office/powerpoint/2010/main" val="2929396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7C1A84E8-1180-0BB5-8E6D-C3609C5798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CE58263F-73B6-DF55-4842-AC2FF825B4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1EF4252-7533-A6AE-644F-D022511266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A3C290-37AE-4A3B-B7C0-FAE07BA86170}" type="datetimeFigureOut">
              <a:rPr lang="it-IT" smtClean="0"/>
              <a:t>13/04/2024</a:t>
            </a:fld>
            <a:endParaRPr lang="it-IT"/>
          </a:p>
        </p:txBody>
      </p:sp>
      <p:sp>
        <p:nvSpPr>
          <p:cNvPr id="5" name="Segnaposto piè di pagina 4">
            <a:extLst>
              <a:ext uri="{FF2B5EF4-FFF2-40B4-BE49-F238E27FC236}">
                <a16:creationId xmlns:a16="http://schemas.microsoft.com/office/drawing/2014/main" id="{4BDC2A7E-8D8B-297F-40C5-0A4F82242E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68A22931-BBB0-36BE-EE26-B470D3A22D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A99265-78E8-4C72-A615-7E4FDF4007A0}" type="slidenum">
              <a:rPr lang="it-IT" smtClean="0"/>
              <a:t>‹N›</a:t>
            </a:fld>
            <a:endParaRPr lang="it-IT"/>
          </a:p>
        </p:txBody>
      </p:sp>
    </p:spTree>
    <p:extLst>
      <p:ext uri="{BB962C8B-B14F-4D97-AF65-F5344CB8AC3E}">
        <p14:creationId xmlns:p14="http://schemas.microsoft.com/office/powerpoint/2010/main" val="1139143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BB45E2C-4A48-B6A9-FCD0-F38660856EED}"/>
              </a:ext>
            </a:extLst>
          </p:cNvPr>
          <p:cNvSpPr>
            <a:spLocks noGrp="1"/>
          </p:cNvSpPr>
          <p:nvPr>
            <p:ph type="ctrTitle"/>
          </p:nvPr>
        </p:nvSpPr>
        <p:spPr>
          <a:xfrm>
            <a:off x="1524000" y="1122363"/>
            <a:ext cx="2870447" cy="2387600"/>
          </a:xfrm>
        </p:spPr>
        <p:txBody>
          <a:bodyPr/>
          <a:lstStyle/>
          <a:p>
            <a:r>
              <a:rPr lang="it-IT" sz="5400" dirty="0">
                <a:effectLst/>
                <a:latin typeface="Ebrima" panose="02000000000000000000" pitchFamily="2" charset="0"/>
                <a:ea typeface="Times New Roman" panose="02020603050405020304" pitchFamily="18" charset="0"/>
                <a:cs typeface="Times New Roman" panose="02020603050405020304" pitchFamily="18" charset="0"/>
              </a:rPr>
              <a:t>Platone</a:t>
            </a:r>
            <a:br>
              <a:rPr lang="it-IT" sz="2000" dirty="0">
                <a:effectLst/>
                <a:latin typeface="Ebrima" panose="02000000000000000000" pitchFamily="2" charset="0"/>
                <a:ea typeface="Times New Roman" panose="02020603050405020304" pitchFamily="18" charset="0"/>
                <a:cs typeface="Times New Roman" panose="02020603050405020304" pitchFamily="18" charset="0"/>
              </a:rPr>
            </a:br>
            <a:br>
              <a:rPr lang="it-IT" sz="2000" dirty="0">
                <a:effectLst/>
                <a:latin typeface="Ebrima" panose="02000000000000000000" pitchFamily="2" charset="0"/>
                <a:ea typeface="Times New Roman" panose="02020603050405020304" pitchFamily="18" charset="0"/>
                <a:cs typeface="Times New Roman" panose="02020603050405020304" pitchFamily="18" charset="0"/>
              </a:rPr>
            </a:br>
            <a:br>
              <a:rPr lang="it-IT" sz="2000" dirty="0">
                <a:effectLst/>
                <a:latin typeface="Ebrima" panose="02000000000000000000" pitchFamily="2" charset="0"/>
                <a:ea typeface="Times New Roman" panose="02020603050405020304" pitchFamily="18" charset="0"/>
                <a:cs typeface="Times New Roman" panose="02020603050405020304" pitchFamily="18" charset="0"/>
              </a:rPr>
            </a:br>
            <a:r>
              <a:rPr lang="it-IT" sz="2400" dirty="0">
                <a:effectLst/>
                <a:latin typeface="Ebrima" panose="02000000000000000000" pitchFamily="2" charset="0"/>
                <a:ea typeface="Times New Roman" panose="02020603050405020304" pitchFamily="18" charset="0"/>
                <a:cs typeface="Times New Roman" panose="02020603050405020304" pitchFamily="18" charset="0"/>
              </a:rPr>
              <a:t>427-347 </a:t>
            </a:r>
            <a:r>
              <a:rPr lang="it-IT" sz="2400" dirty="0" err="1">
                <a:effectLst/>
                <a:latin typeface="Ebrima" panose="02000000000000000000" pitchFamily="2" charset="0"/>
                <a:ea typeface="Times New Roman" panose="02020603050405020304" pitchFamily="18" charset="0"/>
                <a:cs typeface="Times New Roman" panose="02020603050405020304" pitchFamily="18" charset="0"/>
              </a:rPr>
              <a:t>a.C</a:t>
            </a:r>
            <a:endParaRPr lang="it-IT" sz="2400" dirty="0"/>
          </a:p>
        </p:txBody>
      </p:sp>
      <p:sp>
        <p:nvSpPr>
          <p:cNvPr id="3" name="Sottotitolo 2">
            <a:extLst>
              <a:ext uri="{FF2B5EF4-FFF2-40B4-BE49-F238E27FC236}">
                <a16:creationId xmlns:a16="http://schemas.microsoft.com/office/drawing/2014/main" id="{786F6D31-DA76-D16E-D206-C0E9C0FED75E}"/>
              </a:ext>
            </a:extLst>
          </p:cNvPr>
          <p:cNvSpPr>
            <a:spLocks noGrp="1"/>
          </p:cNvSpPr>
          <p:nvPr>
            <p:ph type="subTitle" idx="1"/>
          </p:nvPr>
        </p:nvSpPr>
        <p:spPr/>
        <p:txBody>
          <a:bodyPr/>
          <a:lstStyle/>
          <a:p>
            <a:r>
              <a:rPr lang="it-IT" dirty="0"/>
              <a:t> </a:t>
            </a:r>
          </a:p>
        </p:txBody>
      </p:sp>
      <p:pic>
        <p:nvPicPr>
          <p:cNvPr id="4" name="Immagine 3" descr="Risultati immagini per Platone">
            <a:extLst>
              <a:ext uri="{FF2B5EF4-FFF2-40B4-BE49-F238E27FC236}">
                <a16:creationId xmlns:a16="http://schemas.microsoft.com/office/drawing/2014/main" id="{7983C1FB-8B4B-E995-ABA5-6629D812EA8E}"/>
              </a:ext>
            </a:extLst>
          </p:cNvPr>
          <p:cNvPicPr>
            <a:picLocks noChangeAspect="1"/>
          </p:cNvPicPr>
          <p:nvPr/>
        </p:nvPicPr>
        <p:blipFill>
          <a:blip r:embed="rId2"/>
          <a:srcRect/>
          <a:stretch>
            <a:fillRect/>
          </a:stretch>
        </p:blipFill>
        <p:spPr bwMode="auto">
          <a:xfrm>
            <a:off x="5877018" y="132819"/>
            <a:ext cx="4900472" cy="6246286"/>
          </a:xfrm>
          <a:prstGeom prst="rect">
            <a:avLst/>
          </a:prstGeom>
          <a:noFill/>
          <a:ln w="9525">
            <a:noFill/>
            <a:miter lim="800000"/>
            <a:headEnd/>
            <a:tailEnd/>
          </a:ln>
        </p:spPr>
      </p:pic>
    </p:spTree>
    <p:extLst>
      <p:ext uri="{BB962C8B-B14F-4D97-AF65-F5344CB8AC3E}">
        <p14:creationId xmlns:p14="http://schemas.microsoft.com/office/powerpoint/2010/main" val="1639736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E957B17-BAAB-D320-B425-16995B752059}"/>
              </a:ext>
            </a:extLst>
          </p:cNvPr>
          <p:cNvSpPr>
            <a:spLocks noGrp="1"/>
          </p:cNvSpPr>
          <p:nvPr>
            <p:ph type="title"/>
          </p:nvPr>
        </p:nvSpPr>
        <p:spPr/>
        <p:txBody>
          <a:bodyPr/>
          <a:lstStyle/>
          <a:p>
            <a:r>
              <a:rPr lang="it-IT" dirty="0"/>
              <a:t> </a:t>
            </a:r>
          </a:p>
        </p:txBody>
      </p:sp>
      <p:sp>
        <p:nvSpPr>
          <p:cNvPr id="3" name="Segnaposto contenuto 2">
            <a:extLst>
              <a:ext uri="{FF2B5EF4-FFF2-40B4-BE49-F238E27FC236}">
                <a16:creationId xmlns:a16="http://schemas.microsoft.com/office/drawing/2014/main" id="{9DD8CC50-4FEF-D234-48CB-A527D3B10A25}"/>
              </a:ext>
            </a:extLst>
          </p:cNvPr>
          <p:cNvSpPr>
            <a:spLocks noGrp="1"/>
          </p:cNvSpPr>
          <p:nvPr>
            <p:ph idx="1"/>
          </p:nvPr>
        </p:nvSpPr>
        <p:spPr/>
        <p:txBody>
          <a:bodyPr/>
          <a:lstStyle/>
          <a:p>
            <a:pPr marL="0" indent="0">
              <a:buNone/>
            </a:pPr>
            <a:r>
              <a:rPr lang="it-IT" dirty="0"/>
              <a:t> </a:t>
            </a:r>
          </a:p>
        </p:txBody>
      </p:sp>
      <p:sp>
        <p:nvSpPr>
          <p:cNvPr id="5" name="CasellaDiTesto 4">
            <a:extLst>
              <a:ext uri="{FF2B5EF4-FFF2-40B4-BE49-F238E27FC236}">
                <a16:creationId xmlns:a16="http://schemas.microsoft.com/office/drawing/2014/main" id="{7E3871BD-1911-A023-8C41-A77EC7B39C44}"/>
              </a:ext>
            </a:extLst>
          </p:cNvPr>
          <p:cNvSpPr txBox="1"/>
          <p:nvPr/>
        </p:nvSpPr>
        <p:spPr>
          <a:xfrm>
            <a:off x="1917577" y="1626260"/>
            <a:ext cx="7330735" cy="3958199"/>
          </a:xfrm>
          <a:prstGeom prst="rect">
            <a:avLst/>
          </a:prstGeom>
          <a:noFill/>
        </p:spPr>
        <p:txBody>
          <a:bodyPr wrap="square">
            <a:spAutoFit/>
          </a:bodyPr>
          <a:lstStyle/>
          <a:p>
            <a:pPr marL="342900" lvl="0" indent="-342900" algn="just">
              <a:lnSpc>
                <a:spcPct val="120000"/>
              </a:lnSpc>
              <a:spcBef>
                <a:spcPts val="240"/>
              </a:spcBef>
              <a:spcAft>
                <a:spcPts val="240"/>
              </a:spcAft>
              <a:buFont typeface="Times New Roman" panose="02020603050405020304" pitchFamily="18" charset="0"/>
              <a:buChar char="-"/>
            </a:pPr>
            <a:r>
              <a:rPr lang="it-IT" sz="2000" dirty="0">
                <a:solidFill>
                  <a:srgbClr val="002060"/>
                </a:solidFill>
                <a:effectLst/>
                <a:latin typeface="Ebrima" panose="02000000000000000000" pitchFamily="2" charset="0"/>
                <a:ea typeface="Malgun Gothic" panose="020B0503020000020004" pitchFamily="34" charset="-127"/>
              </a:rPr>
              <a:t>Somiglianze tra Platone e </a:t>
            </a:r>
            <a:r>
              <a:rPr lang="it-IT" sz="2000" b="1" dirty="0">
                <a:solidFill>
                  <a:srgbClr val="002060"/>
                </a:solidFill>
                <a:effectLst/>
                <a:latin typeface="Ebrima" panose="02000000000000000000" pitchFamily="2" charset="0"/>
                <a:ea typeface="Malgun Gothic" panose="020B0503020000020004" pitchFamily="34" charset="-127"/>
              </a:rPr>
              <a:t>i filosofi precedenti</a:t>
            </a:r>
            <a:r>
              <a:rPr lang="it-IT" sz="2000" dirty="0">
                <a:solidFill>
                  <a:srgbClr val="002060"/>
                </a:solidFill>
                <a:effectLst/>
                <a:latin typeface="Ebrima" panose="02000000000000000000" pitchFamily="2" charset="0"/>
                <a:ea typeface="Malgun Gothic" panose="020B0503020000020004" pitchFamily="34" charset="-127"/>
              </a:rPr>
              <a:t>: </a:t>
            </a:r>
            <a:endParaRPr lang="it-IT" sz="2000" dirty="0">
              <a:effectLst/>
              <a:latin typeface="Times New Roman" panose="02020603050405020304" pitchFamily="18" charset="0"/>
              <a:ea typeface="Times New Roman" panose="02020603050405020304" pitchFamily="18" charset="0"/>
            </a:endParaRPr>
          </a:p>
          <a:p>
            <a:pPr marL="1143000" lvl="2" indent="-228600" algn="just">
              <a:lnSpc>
                <a:spcPct val="120000"/>
              </a:lnSpc>
              <a:spcBef>
                <a:spcPts val="240"/>
              </a:spcBef>
              <a:spcAft>
                <a:spcPts val="240"/>
              </a:spcAft>
              <a:buFont typeface="Wingdings" panose="05000000000000000000" pitchFamily="2" charset="2"/>
              <a:buChar char=""/>
            </a:pPr>
            <a:endParaRPr lang="it-IT" sz="2000" dirty="0">
              <a:solidFill>
                <a:srgbClr val="002060"/>
              </a:solidFill>
              <a:effectLst/>
              <a:latin typeface="Ebrima" panose="02000000000000000000" pitchFamily="2" charset="0"/>
              <a:ea typeface="Malgun Gothic" panose="020B0503020000020004" pitchFamily="34" charset="-127"/>
            </a:endParaRPr>
          </a:p>
          <a:p>
            <a:pPr marL="1143000" lvl="2" indent="-228600" algn="just">
              <a:lnSpc>
                <a:spcPct val="120000"/>
              </a:lnSpc>
              <a:spcBef>
                <a:spcPts val="240"/>
              </a:spcBef>
              <a:spcAft>
                <a:spcPts val="240"/>
              </a:spcAft>
              <a:buFont typeface="Wingdings" panose="05000000000000000000" pitchFamily="2" charset="2"/>
              <a:buChar char=""/>
            </a:pPr>
            <a:r>
              <a:rPr lang="it-IT" sz="2000" dirty="0">
                <a:solidFill>
                  <a:srgbClr val="002060"/>
                </a:solidFill>
                <a:effectLst/>
                <a:latin typeface="Ebrima" panose="02000000000000000000" pitchFamily="2" charset="0"/>
                <a:ea typeface="Malgun Gothic" panose="020B0503020000020004" pitchFamily="34" charset="-127"/>
              </a:rPr>
              <a:t>i due piani della conoscenza e i due piani della realtà ricordano Parmenide (due vie nella conoscenza: sensi e ragione, conoscenza sensibile e conoscenza razionale; apparenza e essere);  </a:t>
            </a:r>
          </a:p>
          <a:p>
            <a:pPr marL="1143000" lvl="2" indent="-228600" algn="just">
              <a:lnSpc>
                <a:spcPct val="120000"/>
              </a:lnSpc>
              <a:spcBef>
                <a:spcPts val="240"/>
              </a:spcBef>
              <a:spcAft>
                <a:spcPts val="240"/>
              </a:spcAft>
              <a:buFont typeface="Wingdings" panose="05000000000000000000" pitchFamily="2" charset="2"/>
              <a:buChar char=""/>
            </a:pPr>
            <a:endParaRPr lang="it-IT" sz="2000" dirty="0">
              <a:effectLst/>
              <a:latin typeface="Times New Roman" panose="02020603050405020304" pitchFamily="18" charset="0"/>
              <a:ea typeface="Times New Roman" panose="02020603050405020304" pitchFamily="18" charset="0"/>
            </a:endParaRPr>
          </a:p>
          <a:p>
            <a:pPr marL="1143000" lvl="2" indent="-228600" algn="just">
              <a:lnSpc>
                <a:spcPct val="120000"/>
              </a:lnSpc>
              <a:spcBef>
                <a:spcPts val="240"/>
              </a:spcBef>
              <a:spcAft>
                <a:spcPts val="240"/>
              </a:spcAft>
              <a:buFont typeface="Wingdings" panose="05000000000000000000" pitchFamily="2" charset="2"/>
              <a:buChar char=""/>
            </a:pPr>
            <a:r>
              <a:rPr lang="it-IT" sz="2000" dirty="0">
                <a:solidFill>
                  <a:srgbClr val="002060"/>
                </a:solidFill>
                <a:effectLst/>
                <a:latin typeface="Ebrima" panose="02000000000000000000" pitchFamily="2" charset="0"/>
                <a:ea typeface="Malgun Gothic" panose="020B0503020000020004" pitchFamily="34" charset="-127"/>
              </a:rPr>
              <a:t>i due piani della conoscenza ricordano anche Democrito e la distinzione tra qualità primarie (idee) e secondarie (oggetti sensibili)</a:t>
            </a:r>
            <a:endParaRPr lang="it-IT"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55963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D919C55-C8E2-64CD-2D0C-F641639F80A8}"/>
              </a:ext>
            </a:extLst>
          </p:cNvPr>
          <p:cNvSpPr>
            <a:spLocks noGrp="1"/>
          </p:cNvSpPr>
          <p:nvPr>
            <p:ph type="title"/>
          </p:nvPr>
        </p:nvSpPr>
        <p:spPr/>
        <p:txBody>
          <a:bodyPr/>
          <a:lstStyle/>
          <a:p>
            <a:r>
              <a:rPr lang="it-IT" dirty="0"/>
              <a:t> </a:t>
            </a:r>
          </a:p>
        </p:txBody>
      </p:sp>
      <p:sp>
        <p:nvSpPr>
          <p:cNvPr id="3" name="Segnaposto contenuto 2">
            <a:extLst>
              <a:ext uri="{FF2B5EF4-FFF2-40B4-BE49-F238E27FC236}">
                <a16:creationId xmlns:a16="http://schemas.microsoft.com/office/drawing/2014/main" id="{D8E31B33-B361-C1D2-8D38-E546C3493B41}"/>
              </a:ext>
            </a:extLst>
          </p:cNvPr>
          <p:cNvSpPr>
            <a:spLocks noGrp="1"/>
          </p:cNvSpPr>
          <p:nvPr>
            <p:ph idx="1"/>
          </p:nvPr>
        </p:nvSpPr>
        <p:spPr/>
        <p:txBody>
          <a:bodyPr/>
          <a:lstStyle/>
          <a:p>
            <a:pPr marL="0" indent="0">
              <a:buNone/>
            </a:pPr>
            <a:r>
              <a:rPr lang="it-IT" dirty="0"/>
              <a:t> </a:t>
            </a:r>
          </a:p>
        </p:txBody>
      </p:sp>
      <p:sp>
        <p:nvSpPr>
          <p:cNvPr id="5" name="CasellaDiTesto 4">
            <a:extLst>
              <a:ext uri="{FF2B5EF4-FFF2-40B4-BE49-F238E27FC236}">
                <a16:creationId xmlns:a16="http://schemas.microsoft.com/office/drawing/2014/main" id="{22EC0EC6-C4E5-EB84-02A0-0C8D62C4FBA3}"/>
              </a:ext>
            </a:extLst>
          </p:cNvPr>
          <p:cNvSpPr txBox="1"/>
          <p:nvPr/>
        </p:nvSpPr>
        <p:spPr>
          <a:xfrm>
            <a:off x="838199" y="1213497"/>
            <a:ext cx="10321031" cy="3245376"/>
          </a:xfrm>
          <a:prstGeom prst="rect">
            <a:avLst/>
          </a:prstGeom>
          <a:noFill/>
        </p:spPr>
        <p:txBody>
          <a:bodyPr wrap="square">
            <a:spAutoFit/>
          </a:bodyPr>
          <a:lstStyle/>
          <a:p>
            <a:pPr marL="342900" lvl="0" indent="-342900" algn="just">
              <a:lnSpc>
                <a:spcPct val="120000"/>
              </a:lnSpc>
              <a:spcBef>
                <a:spcPts val="240"/>
              </a:spcBef>
              <a:spcAft>
                <a:spcPts val="240"/>
              </a:spcAft>
              <a:buFont typeface="Times New Roman" panose="02020603050405020304" pitchFamily="18" charset="0"/>
              <a:buChar char="-"/>
            </a:pPr>
            <a:r>
              <a:rPr lang="it-IT" sz="1800" dirty="0">
                <a:solidFill>
                  <a:srgbClr val="002060"/>
                </a:solidFill>
                <a:effectLst/>
                <a:latin typeface="Ebrima" panose="02000000000000000000" pitchFamily="2" charset="0"/>
                <a:ea typeface="Malgun Gothic" panose="020B0503020000020004" pitchFamily="34" charset="-127"/>
              </a:rPr>
              <a:t>Per indicare la realtà che sta al di là del mondo sensibile, Platone usa un’immagine, quella dell’</a:t>
            </a:r>
            <a:r>
              <a:rPr lang="it-IT" sz="1800" b="1" dirty="0">
                <a:solidFill>
                  <a:srgbClr val="002060"/>
                </a:solidFill>
                <a:effectLst/>
                <a:latin typeface="Ebrima" panose="02000000000000000000" pitchFamily="2" charset="0"/>
                <a:ea typeface="Malgun Gothic" panose="020B0503020000020004" pitchFamily="34" charset="-127"/>
              </a:rPr>
              <a:t>Iperuranio</a:t>
            </a:r>
            <a:r>
              <a:rPr lang="it-IT" sz="1800" dirty="0">
                <a:solidFill>
                  <a:srgbClr val="002060"/>
                </a:solidFill>
                <a:effectLst/>
                <a:latin typeface="Ebrima" panose="02000000000000000000" pitchFamily="2" charset="0"/>
                <a:ea typeface="Malgun Gothic" panose="020B0503020000020004" pitchFamily="34" charset="-127"/>
              </a:rPr>
              <a:t>. Le idee infatti esistono su un piano separato di realtà rispetto al mondo sensibile, che Platone chiama Iperuranio (letteralmente significa “oltre il cielo”; l’Iperuranio è la zona che sta al di là del mondo sensibile e visibile, il cui limite è appunto il cielo).</a:t>
            </a:r>
          </a:p>
          <a:p>
            <a:pPr marL="342900" lvl="0" indent="-342900" algn="just">
              <a:lnSpc>
                <a:spcPct val="120000"/>
              </a:lnSpc>
              <a:spcBef>
                <a:spcPts val="240"/>
              </a:spcBef>
              <a:spcAft>
                <a:spcPts val="240"/>
              </a:spcAft>
              <a:buFont typeface="Times New Roman" panose="02020603050405020304" pitchFamily="18" charset="0"/>
              <a:buChar char="-"/>
            </a:pPr>
            <a:endParaRPr lang="it-IT" dirty="0">
              <a:solidFill>
                <a:srgbClr val="002060"/>
              </a:solidFill>
              <a:latin typeface="Ebrima" panose="02000000000000000000" pitchFamily="2" charset="0"/>
              <a:ea typeface="Malgun Gothic" panose="020B0503020000020004" pitchFamily="34" charset="-127"/>
            </a:endParaRPr>
          </a:p>
          <a:p>
            <a:pPr marL="342900" lvl="0" indent="-342900" algn="just">
              <a:lnSpc>
                <a:spcPct val="120000"/>
              </a:lnSpc>
              <a:spcBef>
                <a:spcPts val="240"/>
              </a:spcBef>
              <a:spcAft>
                <a:spcPts val="240"/>
              </a:spcAft>
              <a:buFont typeface="Times New Roman" panose="02020603050405020304" pitchFamily="18" charset="0"/>
              <a:buChar char="-"/>
            </a:pPr>
            <a:endParaRPr lang="it-IT" sz="2000" dirty="0">
              <a:effectLst/>
              <a:latin typeface="Times New Roman" panose="02020603050405020304" pitchFamily="18" charset="0"/>
              <a:ea typeface="Times New Roman" panose="02020603050405020304" pitchFamily="18" charset="0"/>
            </a:endParaRPr>
          </a:p>
          <a:p>
            <a:pPr marL="342900" lvl="0" indent="-342900" algn="just">
              <a:lnSpc>
                <a:spcPct val="120000"/>
              </a:lnSpc>
              <a:spcBef>
                <a:spcPts val="240"/>
              </a:spcBef>
              <a:spcAft>
                <a:spcPts val="240"/>
              </a:spcAft>
              <a:buFont typeface="Times New Roman" panose="02020603050405020304" pitchFamily="18" charset="0"/>
              <a:buChar char="-"/>
            </a:pPr>
            <a:r>
              <a:rPr lang="it-IT" sz="1800" dirty="0">
                <a:solidFill>
                  <a:srgbClr val="002060"/>
                </a:solidFill>
                <a:effectLst/>
                <a:latin typeface="Ebrima" panose="02000000000000000000" pitchFamily="2" charset="0"/>
                <a:ea typeface="Malgun Gothic" panose="020B0503020000020004" pitchFamily="34" charset="-127"/>
              </a:rPr>
              <a:t>Come sono organizzate le idee nell’Iperuranio? Formano una </a:t>
            </a:r>
            <a:r>
              <a:rPr lang="it-IT" sz="1800" b="1" dirty="0">
                <a:solidFill>
                  <a:srgbClr val="002060"/>
                </a:solidFill>
                <a:effectLst/>
                <a:latin typeface="Ebrima" panose="02000000000000000000" pitchFamily="2" charset="0"/>
                <a:ea typeface="Malgun Gothic" panose="020B0503020000020004" pitchFamily="34" charset="-127"/>
              </a:rPr>
              <a:t>gerarchia</a:t>
            </a:r>
            <a:r>
              <a:rPr lang="it-IT" sz="1800" dirty="0">
                <a:solidFill>
                  <a:srgbClr val="002060"/>
                </a:solidFill>
                <a:effectLst/>
                <a:latin typeface="Ebrima" panose="02000000000000000000" pitchFamily="2" charset="0"/>
                <a:ea typeface="Malgun Gothic" panose="020B0503020000020004" pitchFamily="34" charset="-127"/>
              </a:rPr>
              <a:t> in cima alla quale si trova l’idea del Bene, che sovrasta tutte le altre. L’idea di Bene è simile al Dio del cristianesimo: rapporti tra platonismo e </a:t>
            </a:r>
            <a:r>
              <a:rPr lang="it-IT" sz="1800" b="1" dirty="0">
                <a:solidFill>
                  <a:srgbClr val="002060"/>
                </a:solidFill>
                <a:effectLst/>
                <a:latin typeface="Ebrima" panose="02000000000000000000" pitchFamily="2" charset="0"/>
                <a:ea typeface="Malgun Gothic" panose="020B0503020000020004" pitchFamily="34" charset="-127"/>
              </a:rPr>
              <a:t>cristianesimo</a:t>
            </a:r>
            <a:r>
              <a:rPr lang="it-IT" sz="1800" dirty="0">
                <a:solidFill>
                  <a:srgbClr val="002060"/>
                </a:solidFill>
                <a:effectLst/>
                <a:latin typeface="Ebrima" panose="02000000000000000000" pitchFamily="2" charset="0"/>
                <a:ea typeface="Malgun Gothic" panose="020B0503020000020004" pitchFamily="34" charset="-127"/>
              </a:rPr>
              <a:t>.</a:t>
            </a:r>
            <a:endParaRPr lang="it-IT"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9385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9C0B23-E812-713E-E05C-6F7E649A6B1B}"/>
              </a:ext>
            </a:extLst>
          </p:cNvPr>
          <p:cNvSpPr>
            <a:spLocks noGrp="1"/>
          </p:cNvSpPr>
          <p:nvPr>
            <p:ph type="title"/>
          </p:nvPr>
        </p:nvSpPr>
        <p:spPr/>
        <p:txBody>
          <a:bodyPr/>
          <a:lstStyle/>
          <a:p>
            <a:r>
              <a:rPr lang="it-IT" dirty="0"/>
              <a:t> </a:t>
            </a:r>
          </a:p>
        </p:txBody>
      </p:sp>
      <p:sp>
        <p:nvSpPr>
          <p:cNvPr id="3" name="Segnaposto contenuto 2">
            <a:extLst>
              <a:ext uri="{FF2B5EF4-FFF2-40B4-BE49-F238E27FC236}">
                <a16:creationId xmlns:a16="http://schemas.microsoft.com/office/drawing/2014/main" id="{E05827C6-E7CD-495C-14E0-8321C47B46AC}"/>
              </a:ext>
            </a:extLst>
          </p:cNvPr>
          <p:cNvSpPr>
            <a:spLocks noGrp="1"/>
          </p:cNvSpPr>
          <p:nvPr>
            <p:ph idx="1"/>
          </p:nvPr>
        </p:nvSpPr>
        <p:spPr/>
        <p:txBody>
          <a:bodyPr/>
          <a:lstStyle/>
          <a:p>
            <a:pPr marL="0" indent="0">
              <a:buNone/>
            </a:pPr>
            <a:r>
              <a:rPr lang="it-IT" dirty="0"/>
              <a:t> </a:t>
            </a:r>
          </a:p>
        </p:txBody>
      </p:sp>
      <p:pic>
        <p:nvPicPr>
          <p:cNvPr id="10" name="Immagine 9">
            <a:extLst>
              <a:ext uri="{FF2B5EF4-FFF2-40B4-BE49-F238E27FC236}">
                <a16:creationId xmlns:a16="http://schemas.microsoft.com/office/drawing/2014/main" id="{54FC64F7-3B27-D52A-213E-C3540E9124B8}"/>
              </a:ext>
            </a:extLst>
          </p:cNvPr>
          <p:cNvPicPr>
            <a:picLocks noChangeAspect="1"/>
          </p:cNvPicPr>
          <p:nvPr/>
        </p:nvPicPr>
        <p:blipFill>
          <a:blip r:embed="rId2"/>
          <a:stretch>
            <a:fillRect/>
          </a:stretch>
        </p:blipFill>
        <p:spPr>
          <a:xfrm>
            <a:off x="2100482" y="1047565"/>
            <a:ext cx="8188737" cy="4880705"/>
          </a:xfrm>
          <a:prstGeom prst="rect">
            <a:avLst/>
          </a:prstGeom>
        </p:spPr>
      </p:pic>
    </p:spTree>
    <p:extLst>
      <p:ext uri="{BB962C8B-B14F-4D97-AF65-F5344CB8AC3E}">
        <p14:creationId xmlns:p14="http://schemas.microsoft.com/office/powerpoint/2010/main" val="446319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1F17CC-BF89-F5F4-4401-D3895976B011}"/>
              </a:ext>
            </a:extLst>
          </p:cNvPr>
          <p:cNvSpPr>
            <a:spLocks noGrp="1"/>
          </p:cNvSpPr>
          <p:nvPr>
            <p:ph type="title"/>
          </p:nvPr>
        </p:nvSpPr>
        <p:spPr/>
        <p:txBody>
          <a:bodyPr/>
          <a:lstStyle/>
          <a:p>
            <a:pPr algn="ctr"/>
            <a:r>
              <a:rPr lang="it-IT" dirty="0"/>
              <a:t>Il Bene in cima a tutto</a:t>
            </a:r>
          </a:p>
        </p:txBody>
      </p:sp>
      <p:sp>
        <p:nvSpPr>
          <p:cNvPr id="3" name="Segnaposto contenuto 2">
            <a:extLst>
              <a:ext uri="{FF2B5EF4-FFF2-40B4-BE49-F238E27FC236}">
                <a16:creationId xmlns:a16="http://schemas.microsoft.com/office/drawing/2014/main" id="{5832BFEF-A704-9FDD-547C-DC2F184D8BF3}"/>
              </a:ext>
            </a:extLst>
          </p:cNvPr>
          <p:cNvSpPr>
            <a:spLocks noGrp="1"/>
          </p:cNvSpPr>
          <p:nvPr>
            <p:ph idx="1"/>
          </p:nvPr>
        </p:nvSpPr>
        <p:spPr/>
        <p:txBody>
          <a:bodyPr>
            <a:normAutofit lnSpcReduction="10000"/>
          </a:bodyPr>
          <a:lstStyle/>
          <a:p>
            <a:pPr marL="0" indent="0">
              <a:buNone/>
            </a:pPr>
            <a:r>
              <a:rPr lang="it-IT" dirty="0"/>
              <a:t>Il fatto che l’idea del bene stia in cima a tutte le altre (comprese le idee dei valori: bello, giusto, vero) significa che tutto ciò che è, è buono, bello, vero. Essere, bellezza, verità e bene coincidono.</a:t>
            </a:r>
          </a:p>
          <a:p>
            <a:pPr marL="0" indent="0">
              <a:buNone/>
            </a:pPr>
            <a:endParaRPr lang="it-IT" dirty="0"/>
          </a:p>
          <a:p>
            <a:pPr marL="0" indent="0">
              <a:buNone/>
            </a:pPr>
            <a:r>
              <a:rPr lang="it-IT" dirty="0"/>
              <a:t>E’ un tema questo che si ritrova anche nel cristianesimo. </a:t>
            </a:r>
          </a:p>
          <a:p>
            <a:pPr marL="0" indent="0">
              <a:buNone/>
            </a:pPr>
            <a:endParaRPr lang="it-IT" dirty="0"/>
          </a:p>
          <a:p>
            <a:pPr marL="0" indent="0">
              <a:buNone/>
            </a:pPr>
            <a:r>
              <a:rPr lang="it-IT" sz="2000" dirty="0"/>
              <a:t>Cfr. l’espressione che compare ben sei volte nel primo capitolo della </a:t>
            </a:r>
            <a:r>
              <a:rPr lang="it-IT" sz="2000" i="1" dirty="0"/>
              <a:t>Genesi </a:t>
            </a:r>
            <a:r>
              <a:rPr lang="it-IT" sz="2000" dirty="0"/>
              <a:t>a commento della creazione: </a:t>
            </a:r>
          </a:p>
          <a:p>
            <a:pPr marL="0" indent="0">
              <a:buNone/>
            </a:pPr>
            <a:r>
              <a:rPr lang="it-IT" b="1" i="0" dirty="0">
                <a:solidFill>
                  <a:schemeClr val="accent2">
                    <a:lumMod val="50000"/>
                  </a:schemeClr>
                </a:solidFill>
                <a:effectLst/>
                <a:highlight>
                  <a:srgbClr val="FFFFFF"/>
                </a:highlight>
                <a:latin typeface="Lato" panose="020F0502020204030203" pitchFamily="34" charset="0"/>
              </a:rPr>
              <a:t>«Dio vide quanto aveva fatto, ed ecco, era cosa molto buona.» </a:t>
            </a:r>
          </a:p>
          <a:p>
            <a:pPr marL="0" indent="0">
              <a:buNone/>
            </a:pPr>
            <a:r>
              <a:rPr lang="it-IT" sz="2000" b="0" i="0" dirty="0">
                <a:solidFill>
                  <a:srgbClr val="000000"/>
                </a:solidFill>
                <a:effectLst/>
                <a:highlight>
                  <a:srgbClr val="FFFFFF"/>
                </a:highlight>
                <a:latin typeface="PT Serif" panose="020A0603040505020204" pitchFamily="18" charset="0"/>
              </a:rPr>
              <a:t>(cfr. </a:t>
            </a:r>
            <a:r>
              <a:rPr lang="it-IT" sz="2000" b="0" i="1" dirty="0" err="1">
                <a:solidFill>
                  <a:srgbClr val="000000"/>
                </a:solidFill>
                <a:effectLst/>
                <a:highlight>
                  <a:srgbClr val="FFFFFF"/>
                </a:highlight>
                <a:latin typeface="PT Serif" panose="020A0603040505020204" pitchFamily="18" charset="0"/>
              </a:rPr>
              <a:t>Gn</a:t>
            </a:r>
            <a:r>
              <a:rPr lang="it-IT" sz="2000" b="0" i="1" dirty="0">
                <a:solidFill>
                  <a:srgbClr val="000000"/>
                </a:solidFill>
                <a:effectLst/>
                <a:highlight>
                  <a:srgbClr val="FFFFFF"/>
                </a:highlight>
                <a:latin typeface="PT Serif" panose="020A0603040505020204" pitchFamily="18" charset="0"/>
              </a:rPr>
              <a:t> </a:t>
            </a:r>
            <a:r>
              <a:rPr lang="it-IT" sz="2000" b="0" i="0" dirty="0">
                <a:solidFill>
                  <a:srgbClr val="000000"/>
                </a:solidFill>
                <a:effectLst/>
                <a:highlight>
                  <a:srgbClr val="FFFFFF"/>
                </a:highlight>
                <a:latin typeface="PT Serif" panose="020A0603040505020204" pitchFamily="18" charset="0"/>
              </a:rPr>
              <a:t>1,4.10.12.18.21.31).</a:t>
            </a:r>
            <a:endParaRPr lang="it-IT" sz="2000" dirty="0"/>
          </a:p>
        </p:txBody>
      </p:sp>
    </p:spTree>
    <p:extLst>
      <p:ext uri="{BB962C8B-B14F-4D97-AF65-F5344CB8AC3E}">
        <p14:creationId xmlns:p14="http://schemas.microsoft.com/office/powerpoint/2010/main" val="27691790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875B2D8-5B50-79D3-0B31-F0292A2FA133}"/>
              </a:ext>
            </a:extLst>
          </p:cNvPr>
          <p:cNvSpPr>
            <a:spLocks noGrp="1"/>
          </p:cNvSpPr>
          <p:nvPr>
            <p:ph type="title"/>
          </p:nvPr>
        </p:nvSpPr>
        <p:spPr/>
        <p:txBody>
          <a:bodyPr/>
          <a:lstStyle/>
          <a:p>
            <a:r>
              <a:rPr lang="it-IT" dirty="0"/>
              <a:t> </a:t>
            </a:r>
          </a:p>
        </p:txBody>
      </p:sp>
      <p:sp>
        <p:nvSpPr>
          <p:cNvPr id="3" name="Segnaposto contenuto 2">
            <a:extLst>
              <a:ext uri="{FF2B5EF4-FFF2-40B4-BE49-F238E27FC236}">
                <a16:creationId xmlns:a16="http://schemas.microsoft.com/office/drawing/2014/main" id="{73C454D1-27AC-897B-B893-A0AA9BEEDB51}"/>
              </a:ext>
            </a:extLst>
          </p:cNvPr>
          <p:cNvSpPr>
            <a:spLocks noGrp="1"/>
          </p:cNvSpPr>
          <p:nvPr>
            <p:ph idx="1"/>
          </p:nvPr>
        </p:nvSpPr>
        <p:spPr/>
        <p:txBody>
          <a:bodyPr/>
          <a:lstStyle/>
          <a:p>
            <a:pPr marL="0" indent="0">
              <a:buNone/>
            </a:pPr>
            <a:r>
              <a:rPr lang="it-IT" dirty="0"/>
              <a:t> </a:t>
            </a:r>
          </a:p>
        </p:txBody>
      </p:sp>
      <p:sp>
        <p:nvSpPr>
          <p:cNvPr id="4" name="Text Box 58">
            <a:extLst>
              <a:ext uri="{FF2B5EF4-FFF2-40B4-BE49-F238E27FC236}">
                <a16:creationId xmlns:a16="http://schemas.microsoft.com/office/drawing/2014/main" id="{040F9266-9D78-5732-759B-552A3C5E4445}"/>
              </a:ext>
            </a:extLst>
          </p:cNvPr>
          <p:cNvSpPr txBox="1">
            <a:spLocks noChangeArrowheads="1"/>
          </p:cNvSpPr>
          <p:nvPr/>
        </p:nvSpPr>
        <p:spPr bwMode="auto">
          <a:xfrm>
            <a:off x="1251751" y="1466122"/>
            <a:ext cx="8939814" cy="3405823"/>
          </a:xfrm>
          <a:prstGeom prst="rect">
            <a:avLst/>
          </a:prstGeom>
          <a:solidFill>
            <a:schemeClr val="bg2">
              <a:lumMod val="100000"/>
              <a:lumOff val="0"/>
            </a:schemeClr>
          </a:solidFill>
          <a:ln w="9525">
            <a:solidFill>
              <a:srgbClr val="000000"/>
            </a:solidFill>
            <a:miter lim="800000"/>
            <a:headEnd/>
            <a:tailEnd/>
          </a:ln>
        </p:spPr>
        <p:txBody>
          <a:bodyPr rot="0" vert="horz" wrap="square" lIns="91440" tIns="45720" rIns="91440" bIns="45720" anchor="t" anchorCtr="0" upright="1">
            <a:noAutofit/>
          </a:bodyPr>
          <a:lstStyle/>
          <a:p>
            <a:pPr algn="just"/>
            <a:r>
              <a:rPr lang="it-IT" sz="3200" dirty="0">
                <a:solidFill>
                  <a:srgbClr val="984806"/>
                </a:solidFill>
                <a:effectLst/>
                <a:latin typeface="Ebrima" panose="02000000000000000000" pitchFamily="2" charset="0"/>
                <a:ea typeface="Times New Roman" panose="02020603050405020304" pitchFamily="18" charset="0"/>
              </a:rPr>
              <a:t>“Il cristianesimo è un platonismo per ‘il </a:t>
            </a:r>
            <a:r>
              <a:rPr lang="it-IT" sz="3200" dirty="0" err="1">
                <a:solidFill>
                  <a:srgbClr val="984806"/>
                </a:solidFill>
                <a:effectLst/>
                <a:latin typeface="Ebrima" panose="02000000000000000000" pitchFamily="2" charset="0"/>
                <a:ea typeface="Times New Roman" panose="02020603050405020304" pitchFamily="18" charset="0"/>
              </a:rPr>
              <a:t>popolo’</a:t>
            </a:r>
            <a:r>
              <a:rPr lang="it-IT" sz="3200" dirty="0">
                <a:solidFill>
                  <a:srgbClr val="984806"/>
                </a:solidFill>
                <a:effectLst/>
                <a:latin typeface="Ebrima" panose="02000000000000000000" pitchFamily="2" charset="0"/>
                <a:ea typeface="Times New Roman" panose="02020603050405020304" pitchFamily="18" charset="0"/>
              </a:rPr>
              <a:t>.” </a:t>
            </a:r>
            <a:endParaRPr lang="it-IT" sz="3200" dirty="0">
              <a:effectLst/>
              <a:latin typeface="Times New Roman" panose="02020603050405020304" pitchFamily="18" charset="0"/>
              <a:ea typeface="Times New Roman" panose="02020603050405020304" pitchFamily="18" charset="0"/>
            </a:endParaRPr>
          </a:p>
          <a:p>
            <a:pPr algn="just"/>
            <a:r>
              <a:rPr lang="it-IT" sz="1600" dirty="0">
                <a:solidFill>
                  <a:srgbClr val="002060"/>
                </a:solidFill>
                <a:effectLst/>
                <a:latin typeface="Ebrima" panose="02000000000000000000" pitchFamily="2" charset="0"/>
                <a:ea typeface="Times New Roman" panose="02020603050405020304" pitchFamily="18" charset="0"/>
              </a:rPr>
              <a:t>(F. Nietzsche, </a:t>
            </a:r>
            <a:r>
              <a:rPr lang="it-IT" sz="1600" i="1" dirty="0">
                <a:solidFill>
                  <a:srgbClr val="002060"/>
                </a:solidFill>
                <a:effectLst/>
                <a:latin typeface="Ebrima" panose="02000000000000000000" pitchFamily="2" charset="0"/>
                <a:ea typeface="Times New Roman" panose="02020603050405020304" pitchFamily="18" charset="0"/>
              </a:rPr>
              <a:t>Al di là del bene e del male</a:t>
            </a:r>
            <a:r>
              <a:rPr lang="it-IT" sz="1600" dirty="0">
                <a:solidFill>
                  <a:srgbClr val="002060"/>
                </a:solidFill>
                <a:effectLst/>
                <a:latin typeface="Ebrima" panose="02000000000000000000" pitchFamily="2" charset="0"/>
                <a:ea typeface="Times New Roman" panose="02020603050405020304" pitchFamily="18" charset="0"/>
              </a:rPr>
              <a:t>, Prefazione)</a:t>
            </a:r>
            <a:endParaRPr lang="it-IT" sz="1600" dirty="0">
              <a:effectLst/>
              <a:latin typeface="Times New Roman" panose="02020603050405020304" pitchFamily="18" charset="0"/>
              <a:ea typeface="Times New Roman" panose="02020603050405020304" pitchFamily="18" charset="0"/>
            </a:endParaRPr>
          </a:p>
          <a:p>
            <a:pPr algn="just"/>
            <a:r>
              <a:rPr lang="it-IT" sz="1600" dirty="0">
                <a:solidFill>
                  <a:srgbClr val="002060"/>
                </a:solidFill>
                <a:effectLst/>
                <a:latin typeface="Ebrima" panose="02000000000000000000" pitchFamily="2" charset="0"/>
                <a:ea typeface="Times New Roman" panose="02020603050405020304" pitchFamily="18" charset="0"/>
              </a:rPr>
              <a:t> </a:t>
            </a:r>
            <a:endParaRPr lang="it-IT" sz="1600" dirty="0">
              <a:effectLst/>
              <a:latin typeface="Times New Roman" panose="02020603050405020304" pitchFamily="18" charset="0"/>
              <a:ea typeface="Times New Roman" panose="02020603050405020304" pitchFamily="18" charset="0"/>
            </a:endParaRPr>
          </a:p>
          <a:p>
            <a:pPr algn="just"/>
            <a:endParaRPr lang="it-IT" sz="1600" dirty="0">
              <a:solidFill>
                <a:srgbClr val="002060"/>
              </a:solidFill>
              <a:effectLst/>
              <a:latin typeface="Ebrima" panose="02000000000000000000" pitchFamily="2" charset="0"/>
              <a:ea typeface="Times New Roman" panose="02020603050405020304" pitchFamily="18" charset="0"/>
            </a:endParaRPr>
          </a:p>
          <a:p>
            <a:pPr algn="just"/>
            <a:endParaRPr lang="it-IT" sz="1600" dirty="0">
              <a:solidFill>
                <a:srgbClr val="002060"/>
              </a:solidFill>
              <a:latin typeface="Ebrima" panose="02000000000000000000" pitchFamily="2" charset="0"/>
              <a:ea typeface="Times New Roman" panose="02020603050405020304" pitchFamily="18" charset="0"/>
            </a:endParaRPr>
          </a:p>
          <a:p>
            <a:pPr algn="just"/>
            <a:r>
              <a:rPr lang="it-IT" sz="1600" dirty="0">
                <a:solidFill>
                  <a:srgbClr val="002060"/>
                </a:solidFill>
                <a:effectLst/>
                <a:latin typeface="Ebrima" panose="02000000000000000000" pitchFamily="2" charset="0"/>
                <a:ea typeface="Times New Roman" panose="02020603050405020304" pitchFamily="18" charset="0"/>
              </a:rPr>
              <a:t>Studiando il pensiero di Platone è facile rendersi conto delle somiglianze con il pensiero cristiano (la distinzione tra anima e corpo, tra mondo celeste e mondo terreno; la concezione del Bene come principio supremo di tutte le cose, ecc.), tanto che il filosofo tedesco F. Nietzsche (1844-1900), ha affermato che il cristianesimo è una forma di platonismo per le masse.</a:t>
            </a:r>
            <a:endParaRPr lang="it-IT"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54262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20A5E5C-2D28-1D67-65E6-372DF7C57776}"/>
              </a:ext>
            </a:extLst>
          </p:cNvPr>
          <p:cNvSpPr>
            <a:spLocks noGrp="1"/>
          </p:cNvSpPr>
          <p:nvPr>
            <p:ph type="title"/>
          </p:nvPr>
        </p:nvSpPr>
        <p:spPr/>
        <p:txBody>
          <a:bodyPr/>
          <a:lstStyle/>
          <a:p>
            <a:r>
              <a:rPr lang="it-IT" dirty="0"/>
              <a:t> </a:t>
            </a:r>
          </a:p>
        </p:txBody>
      </p:sp>
      <p:sp>
        <p:nvSpPr>
          <p:cNvPr id="3" name="Segnaposto contenuto 2">
            <a:extLst>
              <a:ext uri="{FF2B5EF4-FFF2-40B4-BE49-F238E27FC236}">
                <a16:creationId xmlns:a16="http://schemas.microsoft.com/office/drawing/2014/main" id="{1C56604B-1E0D-3934-F958-2CA61DD9E2AE}"/>
              </a:ext>
            </a:extLst>
          </p:cNvPr>
          <p:cNvSpPr>
            <a:spLocks noGrp="1"/>
          </p:cNvSpPr>
          <p:nvPr>
            <p:ph idx="1"/>
          </p:nvPr>
        </p:nvSpPr>
        <p:spPr/>
        <p:txBody>
          <a:bodyPr/>
          <a:lstStyle/>
          <a:p>
            <a:pPr marL="0" indent="0">
              <a:buNone/>
            </a:pPr>
            <a:r>
              <a:rPr lang="it-IT" dirty="0"/>
              <a:t> </a:t>
            </a:r>
          </a:p>
        </p:txBody>
      </p:sp>
      <p:sp>
        <p:nvSpPr>
          <p:cNvPr id="5" name="CasellaDiTesto 4">
            <a:extLst>
              <a:ext uri="{FF2B5EF4-FFF2-40B4-BE49-F238E27FC236}">
                <a16:creationId xmlns:a16="http://schemas.microsoft.com/office/drawing/2014/main" id="{B6585082-BFFB-F3C1-9E83-E8AC6336500B}"/>
              </a:ext>
            </a:extLst>
          </p:cNvPr>
          <p:cNvSpPr txBox="1"/>
          <p:nvPr/>
        </p:nvSpPr>
        <p:spPr>
          <a:xfrm>
            <a:off x="1686756" y="1321356"/>
            <a:ext cx="8442664" cy="369332"/>
          </a:xfrm>
          <a:prstGeom prst="rect">
            <a:avLst/>
          </a:prstGeom>
          <a:noFill/>
        </p:spPr>
        <p:txBody>
          <a:bodyPr wrap="square">
            <a:spAutoFit/>
          </a:bodyPr>
          <a:lstStyle/>
          <a:p>
            <a:r>
              <a:rPr lang="it-IT" b="1" i="0" dirty="0">
                <a:solidFill>
                  <a:srgbClr val="757575"/>
                </a:solidFill>
                <a:effectLst/>
                <a:latin typeface="Roboto" panose="02000000000000000000" pitchFamily="2" charset="0"/>
              </a:rPr>
              <a:t>Il problema degli oggetti artificiali o manufatti </a:t>
            </a:r>
            <a:r>
              <a:rPr lang="it-IT" b="0" i="0" dirty="0">
                <a:solidFill>
                  <a:srgbClr val="757575"/>
                </a:solidFill>
                <a:effectLst/>
                <a:latin typeface="Roboto" panose="02000000000000000000" pitchFamily="2" charset="0"/>
              </a:rPr>
              <a:t>(letto, tavolo, casa).</a:t>
            </a:r>
            <a:endParaRPr lang="it-IT" dirty="0"/>
          </a:p>
        </p:txBody>
      </p:sp>
      <p:pic>
        <p:nvPicPr>
          <p:cNvPr id="8194" name="Picture 2">
            <a:extLst>
              <a:ext uri="{FF2B5EF4-FFF2-40B4-BE49-F238E27FC236}">
                <a16:creationId xmlns:a16="http://schemas.microsoft.com/office/drawing/2014/main" id="{EC996211-8B07-07FB-E52C-47A5D22877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3107" y="3060668"/>
            <a:ext cx="2497269" cy="2497269"/>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Tavolo Antico da Salotto del 1700">
            <a:extLst>
              <a:ext uri="{FF2B5EF4-FFF2-40B4-BE49-F238E27FC236}">
                <a16:creationId xmlns:a16="http://schemas.microsoft.com/office/drawing/2014/main" id="{7A9161C3-6049-B6C7-7BC4-FE583EF41F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2724" y="1935331"/>
            <a:ext cx="4629705" cy="4629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24997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B950303-2C68-4767-5E8A-CC0FF7636D59}"/>
              </a:ext>
            </a:extLst>
          </p:cNvPr>
          <p:cNvSpPr>
            <a:spLocks noGrp="1"/>
          </p:cNvSpPr>
          <p:nvPr>
            <p:ph type="title"/>
          </p:nvPr>
        </p:nvSpPr>
        <p:spPr/>
        <p:txBody>
          <a:bodyPr/>
          <a:lstStyle/>
          <a:p>
            <a:r>
              <a:rPr lang="it-IT" dirty="0"/>
              <a:t> </a:t>
            </a:r>
          </a:p>
        </p:txBody>
      </p:sp>
      <p:sp>
        <p:nvSpPr>
          <p:cNvPr id="3" name="Segnaposto contenuto 2">
            <a:extLst>
              <a:ext uri="{FF2B5EF4-FFF2-40B4-BE49-F238E27FC236}">
                <a16:creationId xmlns:a16="http://schemas.microsoft.com/office/drawing/2014/main" id="{D19F9AD7-691B-2AFC-9B1E-158F8C27A4BF}"/>
              </a:ext>
            </a:extLst>
          </p:cNvPr>
          <p:cNvSpPr>
            <a:spLocks noGrp="1"/>
          </p:cNvSpPr>
          <p:nvPr>
            <p:ph idx="1"/>
          </p:nvPr>
        </p:nvSpPr>
        <p:spPr/>
        <p:txBody>
          <a:bodyPr/>
          <a:lstStyle/>
          <a:p>
            <a:pPr marL="0" indent="0">
              <a:buNone/>
            </a:pPr>
            <a:r>
              <a:rPr lang="it-IT" dirty="0"/>
              <a:t> </a:t>
            </a:r>
          </a:p>
        </p:txBody>
      </p:sp>
      <p:sp>
        <p:nvSpPr>
          <p:cNvPr id="4" name="Titolo 1">
            <a:extLst>
              <a:ext uri="{FF2B5EF4-FFF2-40B4-BE49-F238E27FC236}">
                <a16:creationId xmlns:a16="http://schemas.microsoft.com/office/drawing/2014/main" id="{CCF0D6D8-7B7F-4E09-4697-EE8447C5E134}"/>
              </a:ext>
            </a:extLst>
          </p:cNvPr>
          <p:cNvSpPr txBox="1">
            <a:spLocks/>
          </p:cNvSpPr>
          <p:nvPr/>
        </p:nvSpPr>
        <p:spPr>
          <a:xfrm>
            <a:off x="740546" y="2103437"/>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b="1" dirty="0"/>
              <a:t>2. Conoscere significa ricordare nel mondo sensibile ciò che si è visto nel mondo ultrasensibile</a:t>
            </a:r>
          </a:p>
        </p:txBody>
      </p:sp>
    </p:spTree>
    <p:extLst>
      <p:ext uri="{BB962C8B-B14F-4D97-AF65-F5344CB8AC3E}">
        <p14:creationId xmlns:p14="http://schemas.microsoft.com/office/powerpoint/2010/main" val="11966291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3EE410-CA04-D654-B5B3-952BD57C3152}"/>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FCBABC52-A553-8499-3612-BA7C11ABB146}"/>
              </a:ext>
            </a:extLst>
          </p:cNvPr>
          <p:cNvSpPr>
            <a:spLocks noGrp="1"/>
          </p:cNvSpPr>
          <p:nvPr>
            <p:ph type="title"/>
          </p:nvPr>
        </p:nvSpPr>
        <p:spPr/>
        <p:txBody>
          <a:bodyPr/>
          <a:lstStyle/>
          <a:p>
            <a:r>
              <a:rPr lang="it-IT" dirty="0"/>
              <a:t> </a:t>
            </a:r>
          </a:p>
        </p:txBody>
      </p:sp>
      <p:sp>
        <p:nvSpPr>
          <p:cNvPr id="3" name="Segnaposto contenuto 2">
            <a:extLst>
              <a:ext uri="{FF2B5EF4-FFF2-40B4-BE49-F238E27FC236}">
                <a16:creationId xmlns:a16="http://schemas.microsoft.com/office/drawing/2014/main" id="{6A50F3FD-4DBA-B29A-3FF6-CFB9CE5703B6}"/>
              </a:ext>
            </a:extLst>
          </p:cNvPr>
          <p:cNvSpPr>
            <a:spLocks noGrp="1"/>
          </p:cNvSpPr>
          <p:nvPr>
            <p:ph idx="1"/>
          </p:nvPr>
        </p:nvSpPr>
        <p:spPr/>
        <p:txBody>
          <a:bodyPr/>
          <a:lstStyle/>
          <a:p>
            <a:pPr marL="0" indent="0">
              <a:buNone/>
            </a:pPr>
            <a:r>
              <a:rPr lang="it-IT" dirty="0"/>
              <a:t> </a:t>
            </a:r>
          </a:p>
        </p:txBody>
      </p:sp>
      <p:pic>
        <p:nvPicPr>
          <p:cNvPr id="4" name="Immagine 3" descr="Risultati immagini per biga alata">
            <a:extLst>
              <a:ext uri="{FF2B5EF4-FFF2-40B4-BE49-F238E27FC236}">
                <a16:creationId xmlns:a16="http://schemas.microsoft.com/office/drawing/2014/main" id="{A6D1C2B4-00A7-700F-327B-98704E7164E4}"/>
              </a:ext>
            </a:extLst>
          </p:cNvPr>
          <p:cNvPicPr>
            <a:picLocks noChangeAspect="1"/>
          </p:cNvPicPr>
          <p:nvPr/>
        </p:nvPicPr>
        <p:blipFill>
          <a:blip r:embed="rId2"/>
          <a:srcRect/>
          <a:stretch>
            <a:fillRect/>
          </a:stretch>
        </p:blipFill>
        <p:spPr bwMode="auto">
          <a:xfrm>
            <a:off x="475901" y="974324"/>
            <a:ext cx="10393116" cy="4482357"/>
          </a:xfrm>
          <a:prstGeom prst="rect">
            <a:avLst/>
          </a:prstGeom>
          <a:noFill/>
          <a:ln w="9525">
            <a:noFill/>
            <a:miter lim="800000"/>
            <a:headEnd/>
            <a:tailEnd/>
          </a:ln>
        </p:spPr>
      </p:pic>
    </p:spTree>
    <p:extLst>
      <p:ext uri="{BB962C8B-B14F-4D97-AF65-F5344CB8AC3E}">
        <p14:creationId xmlns:p14="http://schemas.microsoft.com/office/powerpoint/2010/main" val="3970118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BB1E911-70C3-117F-BE0D-655DDF9A808B}"/>
              </a:ext>
            </a:extLst>
          </p:cNvPr>
          <p:cNvSpPr>
            <a:spLocks noGrp="1"/>
          </p:cNvSpPr>
          <p:nvPr>
            <p:ph type="title"/>
          </p:nvPr>
        </p:nvSpPr>
        <p:spPr/>
        <p:txBody>
          <a:bodyPr/>
          <a:lstStyle/>
          <a:p>
            <a:r>
              <a:rPr lang="it-IT" dirty="0"/>
              <a:t> </a:t>
            </a:r>
          </a:p>
        </p:txBody>
      </p:sp>
      <p:sp>
        <p:nvSpPr>
          <p:cNvPr id="3" name="Segnaposto contenuto 2">
            <a:extLst>
              <a:ext uri="{FF2B5EF4-FFF2-40B4-BE49-F238E27FC236}">
                <a16:creationId xmlns:a16="http://schemas.microsoft.com/office/drawing/2014/main" id="{BC85CFCA-81A0-94C7-EC02-AD4821357E4E}"/>
              </a:ext>
            </a:extLst>
          </p:cNvPr>
          <p:cNvSpPr>
            <a:spLocks noGrp="1"/>
          </p:cNvSpPr>
          <p:nvPr>
            <p:ph idx="1"/>
          </p:nvPr>
        </p:nvSpPr>
        <p:spPr/>
        <p:txBody>
          <a:bodyPr/>
          <a:lstStyle/>
          <a:p>
            <a:pPr marL="0" indent="0">
              <a:buNone/>
            </a:pPr>
            <a:r>
              <a:rPr lang="it-IT" dirty="0"/>
              <a:t> </a:t>
            </a:r>
          </a:p>
        </p:txBody>
      </p:sp>
      <p:sp>
        <p:nvSpPr>
          <p:cNvPr id="5" name="CasellaDiTesto 4">
            <a:extLst>
              <a:ext uri="{FF2B5EF4-FFF2-40B4-BE49-F238E27FC236}">
                <a16:creationId xmlns:a16="http://schemas.microsoft.com/office/drawing/2014/main" id="{59E78E01-7599-78A5-C5F1-9E74384045D2}"/>
              </a:ext>
            </a:extLst>
          </p:cNvPr>
          <p:cNvSpPr txBox="1"/>
          <p:nvPr/>
        </p:nvSpPr>
        <p:spPr>
          <a:xfrm>
            <a:off x="745724" y="204187"/>
            <a:ext cx="9747682" cy="6124112"/>
          </a:xfrm>
          <a:prstGeom prst="rect">
            <a:avLst/>
          </a:prstGeom>
          <a:noFill/>
        </p:spPr>
        <p:txBody>
          <a:bodyPr wrap="square">
            <a:spAutoFit/>
          </a:bodyPr>
          <a:lstStyle/>
          <a:p>
            <a:pPr marL="342900" lvl="0" indent="-342900" algn="just">
              <a:lnSpc>
                <a:spcPct val="120000"/>
              </a:lnSpc>
              <a:spcBef>
                <a:spcPts val="240"/>
              </a:spcBef>
              <a:spcAft>
                <a:spcPts val="240"/>
              </a:spcAft>
              <a:buFont typeface="Wingdings" panose="05000000000000000000" pitchFamily="2" charset="2"/>
              <a:buChar char=""/>
            </a:pPr>
            <a:r>
              <a:rPr lang="it-IT" b="1" dirty="0">
                <a:solidFill>
                  <a:srgbClr val="002060"/>
                </a:solidFill>
                <a:effectLst/>
                <a:latin typeface="Ebrima" panose="02000000000000000000" pitchFamily="2" charset="0"/>
                <a:ea typeface="Malgun Gothic" panose="020B0503020000020004" pitchFamily="34" charset="-127"/>
              </a:rPr>
              <a:t>Come prova Platone che esistono queste due dimensioni?</a:t>
            </a:r>
            <a:endParaRPr lang="it-IT" dirty="0">
              <a:effectLst/>
              <a:latin typeface="Times New Roman" panose="02020603050405020304" pitchFamily="18" charset="0"/>
              <a:ea typeface="Times New Roman" panose="02020603050405020304" pitchFamily="18" charset="0"/>
            </a:endParaRPr>
          </a:p>
          <a:p>
            <a:pPr marL="342900" lvl="0" indent="-342900" algn="just">
              <a:lnSpc>
                <a:spcPct val="120000"/>
              </a:lnSpc>
              <a:spcBef>
                <a:spcPts val="240"/>
              </a:spcBef>
              <a:spcAft>
                <a:spcPts val="240"/>
              </a:spcAft>
              <a:buFont typeface="Times New Roman" panose="02020603050405020304" pitchFamily="18" charset="0"/>
              <a:buChar char="-"/>
            </a:pPr>
            <a:r>
              <a:rPr lang="it-IT" dirty="0">
                <a:solidFill>
                  <a:srgbClr val="002060"/>
                </a:solidFill>
                <a:effectLst/>
                <a:latin typeface="Ebrima" panose="02000000000000000000" pitchFamily="2" charset="0"/>
                <a:ea typeface="Malgun Gothic" panose="020B0503020000020004" pitchFamily="34" charset="-127"/>
              </a:rPr>
              <a:t>Per dimostrare la sua concezione dualistica dell’uomo (anima e corpo) Platone sottolinea la differenza fra queste due componenti e porta delle prove dell’immortalità dell’anima rispetto al corpo:</a:t>
            </a:r>
            <a:endParaRPr lang="it-IT" dirty="0">
              <a:effectLst/>
              <a:latin typeface="Times New Roman" panose="02020603050405020304" pitchFamily="18" charset="0"/>
              <a:ea typeface="Times New Roman" panose="02020603050405020304" pitchFamily="18" charset="0"/>
            </a:endParaRPr>
          </a:p>
          <a:p>
            <a:pPr marL="1600200" lvl="3" indent="-228600" algn="just">
              <a:lnSpc>
                <a:spcPct val="120000"/>
              </a:lnSpc>
              <a:spcBef>
                <a:spcPts val="240"/>
              </a:spcBef>
              <a:spcAft>
                <a:spcPts val="240"/>
              </a:spcAft>
              <a:buFont typeface="Symbol" panose="05050102010706020507" pitchFamily="18" charset="2"/>
              <a:buChar char=""/>
            </a:pPr>
            <a:r>
              <a:rPr lang="it-IT" dirty="0">
                <a:solidFill>
                  <a:srgbClr val="002060"/>
                </a:solidFill>
                <a:effectLst/>
                <a:latin typeface="Ebrima" panose="02000000000000000000" pitchFamily="2" charset="0"/>
                <a:ea typeface="Malgun Gothic" panose="020B0503020000020004" pitchFamily="34" charset="-127"/>
              </a:rPr>
              <a:t>L’analisi del modo in cui conosciamo le cose prova che l’anima preesiste al corpo. La conoscenza è infatti </a:t>
            </a:r>
            <a:r>
              <a:rPr lang="it-IT" b="1" dirty="0">
                <a:solidFill>
                  <a:srgbClr val="002060"/>
                </a:solidFill>
                <a:effectLst/>
                <a:latin typeface="Ebrima" panose="02000000000000000000" pitchFamily="2" charset="0"/>
                <a:ea typeface="Malgun Gothic" panose="020B0503020000020004" pitchFamily="34" charset="-127"/>
              </a:rPr>
              <a:t>reminiscenza</a:t>
            </a:r>
            <a:r>
              <a:rPr lang="it-IT" dirty="0">
                <a:solidFill>
                  <a:srgbClr val="002060"/>
                </a:solidFill>
                <a:effectLst/>
                <a:latin typeface="Ebrima" panose="02000000000000000000" pitchFamily="2" charset="0"/>
                <a:ea typeface="Malgun Gothic" panose="020B0503020000020004" pitchFamily="34" charset="-127"/>
              </a:rPr>
              <a:t>, ricordo di cose conosciute prima di nascere e dunque non apprese attraverso l’esperienza, ma già in possesso della nostra anima (innatismo). </a:t>
            </a:r>
            <a:endParaRPr lang="it-IT" dirty="0">
              <a:effectLst/>
              <a:latin typeface="Times New Roman" panose="02020603050405020304" pitchFamily="18" charset="0"/>
              <a:ea typeface="Times New Roman" panose="02020603050405020304" pitchFamily="18" charset="0"/>
            </a:endParaRPr>
          </a:p>
          <a:p>
            <a:pPr marL="2034540" algn="just">
              <a:lnSpc>
                <a:spcPct val="120000"/>
              </a:lnSpc>
              <a:spcBef>
                <a:spcPts val="240"/>
              </a:spcBef>
              <a:spcAft>
                <a:spcPts val="240"/>
              </a:spcAft>
            </a:pPr>
            <a:r>
              <a:rPr lang="it-IT" dirty="0">
                <a:solidFill>
                  <a:srgbClr val="002060"/>
                </a:solidFill>
                <a:effectLst/>
                <a:latin typeface="Ebrima" panose="02000000000000000000" pitchFamily="2" charset="0"/>
                <a:ea typeface="Malgun Gothic" panose="020B0503020000020004" pitchFamily="34" charset="-127"/>
              </a:rPr>
              <a:t>Questa teoria (l’innatismo) è ancora di grande attualità. Due esempi tratti da recenti studi, che illustrano il carattere innato delle conoscenze: </a:t>
            </a:r>
          </a:p>
          <a:p>
            <a:pPr marL="2034540" algn="just">
              <a:lnSpc>
                <a:spcPct val="120000"/>
              </a:lnSpc>
              <a:spcBef>
                <a:spcPts val="240"/>
              </a:spcBef>
              <a:spcAft>
                <a:spcPts val="240"/>
              </a:spcAft>
            </a:pPr>
            <a:r>
              <a:rPr lang="it-IT" dirty="0">
                <a:solidFill>
                  <a:srgbClr val="002060"/>
                </a:solidFill>
                <a:latin typeface="Ebrima" panose="02000000000000000000" pitchFamily="2" charset="0"/>
                <a:ea typeface="Malgun Gothic" panose="020B0503020000020004" pitchFamily="34" charset="-127"/>
              </a:rPr>
              <a:t>	</a:t>
            </a:r>
            <a:r>
              <a:rPr lang="it-IT" dirty="0">
                <a:solidFill>
                  <a:srgbClr val="002060"/>
                </a:solidFill>
                <a:effectLst/>
                <a:latin typeface="Ebrima" panose="02000000000000000000" pitchFamily="2" charset="0"/>
                <a:ea typeface="Malgun Gothic" panose="020B0503020000020004" pitchFamily="34" charset="-127"/>
              </a:rPr>
              <a:t>1) l’esempio della percezione della causalità (bambino che vede un oggetto lanciato da dietro un muro);  </a:t>
            </a:r>
          </a:p>
          <a:p>
            <a:pPr marL="2034540" algn="just">
              <a:lnSpc>
                <a:spcPct val="120000"/>
              </a:lnSpc>
              <a:spcBef>
                <a:spcPts val="240"/>
              </a:spcBef>
              <a:spcAft>
                <a:spcPts val="240"/>
              </a:spcAft>
            </a:pPr>
            <a:r>
              <a:rPr lang="it-IT" dirty="0">
                <a:solidFill>
                  <a:srgbClr val="002060"/>
                </a:solidFill>
                <a:latin typeface="Ebrima" panose="02000000000000000000" pitchFamily="2" charset="0"/>
                <a:ea typeface="Malgun Gothic" panose="020B0503020000020004" pitchFamily="34" charset="-127"/>
              </a:rPr>
              <a:t>	</a:t>
            </a:r>
            <a:r>
              <a:rPr lang="it-IT" dirty="0">
                <a:solidFill>
                  <a:srgbClr val="002060"/>
                </a:solidFill>
                <a:effectLst/>
                <a:latin typeface="Ebrima" panose="02000000000000000000" pitchFamily="2" charset="0"/>
                <a:ea typeface="Malgun Gothic" panose="020B0503020000020004" pitchFamily="34" charset="-127"/>
              </a:rPr>
              <a:t>2) l’esempio dell’apprendimento delle lingue (Chomsky).</a:t>
            </a:r>
          </a:p>
          <a:p>
            <a:pPr marL="2034540" algn="just">
              <a:lnSpc>
                <a:spcPct val="120000"/>
              </a:lnSpc>
              <a:spcBef>
                <a:spcPts val="240"/>
              </a:spcBef>
              <a:spcAft>
                <a:spcPts val="240"/>
              </a:spcAft>
            </a:pPr>
            <a:endParaRPr lang="it-IT" dirty="0">
              <a:effectLst/>
              <a:latin typeface="Times New Roman" panose="02020603050405020304" pitchFamily="18" charset="0"/>
              <a:ea typeface="Times New Roman" panose="02020603050405020304" pitchFamily="18" charset="0"/>
            </a:endParaRPr>
          </a:p>
          <a:p>
            <a:pPr marL="1600200" lvl="3" indent="-228600" algn="just">
              <a:lnSpc>
                <a:spcPct val="120000"/>
              </a:lnSpc>
              <a:spcBef>
                <a:spcPts val="240"/>
              </a:spcBef>
              <a:spcAft>
                <a:spcPts val="240"/>
              </a:spcAft>
              <a:buFont typeface="Symbol" panose="05050102010706020507" pitchFamily="18" charset="2"/>
              <a:buChar char=""/>
            </a:pPr>
            <a:r>
              <a:rPr lang="it-IT" dirty="0">
                <a:solidFill>
                  <a:srgbClr val="002060"/>
                </a:solidFill>
                <a:effectLst/>
                <a:latin typeface="Ebrima" panose="02000000000000000000" pitchFamily="2" charset="0"/>
                <a:ea typeface="Malgun Gothic" panose="020B0503020000020004" pitchFamily="34" charset="-127"/>
              </a:rPr>
              <a:t>La prova che l’anima appartiene alle </a:t>
            </a:r>
            <a:r>
              <a:rPr lang="it-IT" b="1" dirty="0">
                <a:solidFill>
                  <a:srgbClr val="002060"/>
                </a:solidFill>
                <a:effectLst/>
                <a:latin typeface="Ebrima" panose="02000000000000000000" pitchFamily="2" charset="0"/>
                <a:ea typeface="Malgun Gothic" panose="020B0503020000020004" pitchFamily="34" charset="-127"/>
              </a:rPr>
              <a:t>realtà incomposte</a:t>
            </a:r>
            <a:r>
              <a:rPr lang="it-IT" dirty="0">
                <a:solidFill>
                  <a:srgbClr val="002060"/>
                </a:solidFill>
                <a:effectLst/>
                <a:latin typeface="Ebrima" panose="02000000000000000000" pitchFamily="2" charset="0"/>
                <a:ea typeface="Malgun Gothic" panose="020B0503020000020004" pitchFamily="34" charset="-127"/>
              </a:rPr>
              <a:t> e che perciò non può dissolversi.</a:t>
            </a:r>
            <a:endParaRPr lang="it-IT" dirty="0">
              <a:effectLst/>
              <a:latin typeface="Times New Roman" panose="02020603050405020304" pitchFamily="18" charset="0"/>
              <a:ea typeface="Times New Roman" panose="02020603050405020304" pitchFamily="18" charset="0"/>
            </a:endParaRPr>
          </a:p>
          <a:p>
            <a:pPr marL="1600200" lvl="3" indent="-228600" algn="just">
              <a:lnSpc>
                <a:spcPct val="120000"/>
              </a:lnSpc>
              <a:spcBef>
                <a:spcPts val="240"/>
              </a:spcBef>
              <a:spcAft>
                <a:spcPts val="240"/>
              </a:spcAft>
              <a:buFont typeface="Symbol" panose="05050102010706020507" pitchFamily="18" charset="2"/>
              <a:buChar char=""/>
            </a:pPr>
            <a:r>
              <a:rPr lang="it-IT" dirty="0">
                <a:solidFill>
                  <a:srgbClr val="002060"/>
                </a:solidFill>
                <a:effectLst/>
                <a:latin typeface="Ebrima" panose="02000000000000000000" pitchFamily="2" charset="0"/>
                <a:ea typeface="Malgun Gothic" panose="020B0503020000020004" pitchFamily="34" charset="-127"/>
              </a:rPr>
              <a:t>La prova dei </a:t>
            </a:r>
            <a:r>
              <a:rPr lang="it-IT" b="1" dirty="0">
                <a:solidFill>
                  <a:srgbClr val="002060"/>
                </a:solidFill>
                <a:effectLst/>
                <a:latin typeface="Ebrima" panose="02000000000000000000" pitchFamily="2" charset="0"/>
                <a:ea typeface="Malgun Gothic" panose="020B0503020000020004" pitchFamily="34" charset="-127"/>
              </a:rPr>
              <a:t>contrari</a:t>
            </a:r>
            <a:r>
              <a:rPr lang="it-IT" dirty="0">
                <a:solidFill>
                  <a:srgbClr val="002060"/>
                </a:solidFill>
                <a:effectLst/>
                <a:latin typeface="Ebrima" panose="02000000000000000000" pitchFamily="2" charset="0"/>
                <a:ea typeface="Malgun Gothic" panose="020B0503020000020004" pitchFamily="34" charset="-127"/>
              </a:rPr>
              <a:t>. </a:t>
            </a:r>
            <a:endParaRPr lang="it-IT"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463314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89E0F2-7462-484A-A829-9E18C1EF85F5}"/>
              </a:ext>
            </a:extLst>
          </p:cNvPr>
          <p:cNvSpPr>
            <a:spLocks noGrp="1"/>
          </p:cNvSpPr>
          <p:nvPr>
            <p:ph type="title"/>
          </p:nvPr>
        </p:nvSpPr>
        <p:spPr/>
        <p:txBody>
          <a:bodyPr/>
          <a:lstStyle/>
          <a:p>
            <a:r>
              <a:rPr lang="it-IT" dirty="0"/>
              <a:t> </a:t>
            </a:r>
          </a:p>
        </p:txBody>
      </p:sp>
      <p:sp>
        <p:nvSpPr>
          <p:cNvPr id="3" name="Segnaposto contenuto 2">
            <a:extLst>
              <a:ext uri="{FF2B5EF4-FFF2-40B4-BE49-F238E27FC236}">
                <a16:creationId xmlns:a16="http://schemas.microsoft.com/office/drawing/2014/main" id="{28E238D0-05E9-A855-3069-956385739B43}"/>
              </a:ext>
            </a:extLst>
          </p:cNvPr>
          <p:cNvSpPr>
            <a:spLocks noGrp="1"/>
          </p:cNvSpPr>
          <p:nvPr>
            <p:ph idx="1"/>
          </p:nvPr>
        </p:nvSpPr>
        <p:spPr/>
        <p:txBody>
          <a:bodyPr/>
          <a:lstStyle/>
          <a:p>
            <a:pPr marL="0" indent="0">
              <a:buNone/>
            </a:pPr>
            <a:r>
              <a:rPr lang="it-IT" dirty="0"/>
              <a:t> </a:t>
            </a:r>
          </a:p>
        </p:txBody>
      </p:sp>
      <p:pic>
        <p:nvPicPr>
          <p:cNvPr id="8" name="Immagine 7">
            <a:extLst>
              <a:ext uri="{FF2B5EF4-FFF2-40B4-BE49-F238E27FC236}">
                <a16:creationId xmlns:a16="http://schemas.microsoft.com/office/drawing/2014/main" id="{1C4AD71C-31F5-1390-0DF9-B84A160CB309}"/>
              </a:ext>
            </a:extLst>
          </p:cNvPr>
          <p:cNvPicPr>
            <a:picLocks noChangeAspect="1"/>
          </p:cNvPicPr>
          <p:nvPr/>
        </p:nvPicPr>
        <p:blipFill>
          <a:blip r:embed="rId2"/>
          <a:stretch>
            <a:fillRect/>
          </a:stretch>
        </p:blipFill>
        <p:spPr>
          <a:xfrm>
            <a:off x="1999081" y="523783"/>
            <a:ext cx="8352282" cy="5922789"/>
          </a:xfrm>
          <a:prstGeom prst="rect">
            <a:avLst/>
          </a:prstGeom>
        </p:spPr>
      </p:pic>
    </p:spTree>
    <p:extLst>
      <p:ext uri="{BB962C8B-B14F-4D97-AF65-F5344CB8AC3E}">
        <p14:creationId xmlns:p14="http://schemas.microsoft.com/office/powerpoint/2010/main" val="1386264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0105067-4742-FE2B-12F5-3815AF30F983}"/>
              </a:ext>
            </a:extLst>
          </p:cNvPr>
          <p:cNvSpPr>
            <a:spLocks noGrp="1"/>
          </p:cNvSpPr>
          <p:nvPr>
            <p:ph type="title"/>
          </p:nvPr>
        </p:nvSpPr>
        <p:spPr/>
        <p:txBody>
          <a:bodyPr/>
          <a:lstStyle/>
          <a:p>
            <a:r>
              <a:rPr lang="it-IT" dirty="0"/>
              <a:t> </a:t>
            </a:r>
          </a:p>
        </p:txBody>
      </p:sp>
      <p:sp>
        <p:nvSpPr>
          <p:cNvPr id="3" name="Segnaposto contenuto 2">
            <a:extLst>
              <a:ext uri="{FF2B5EF4-FFF2-40B4-BE49-F238E27FC236}">
                <a16:creationId xmlns:a16="http://schemas.microsoft.com/office/drawing/2014/main" id="{B00611F7-8E64-333C-E252-1EE7052304AF}"/>
              </a:ext>
            </a:extLst>
          </p:cNvPr>
          <p:cNvSpPr>
            <a:spLocks noGrp="1"/>
          </p:cNvSpPr>
          <p:nvPr>
            <p:ph idx="1"/>
          </p:nvPr>
        </p:nvSpPr>
        <p:spPr/>
        <p:txBody>
          <a:bodyPr/>
          <a:lstStyle/>
          <a:p>
            <a:pPr marL="0" indent="0">
              <a:buNone/>
            </a:pPr>
            <a:r>
              <a:rPr lang="it-IT" dirty="0"/>
              <a:t> </a:t>
            </a:r>
          </a:p>
        </p:txBody>
      </p:sp>
      <p:sp>
        <p:nvSpPr>
          <p:cNvPr id="4" name="Text Box 47">
            <a:extLst>
              <a:ext uri="{FF2B5EF4-FFF2-40B4-BE49-F238E27FC236}">
                <a16:creationId xmlns:a16="http://schemas.microsoft.com/office/drawing/2014/main" id="{5906FDA9-8138-6455-0C46-C63FA5AC8A11}"/>
              </a:ext>
            </a:extLst>
          </p:cNvPr>
          <p:cNvSpPr txBox="1">
            <a:spLocks noChangeArrowheads="1"/>
          </p:cNvSpPr>
          <p:nvPr/>
        </p:nvSpPr>
        <p:spPr bwMode="auto">
          <a:xfrm>
            <a:off x="1444101" y="2130640"/>
            <a:ext cx="9303798" cy="2267287"/>
          </a:xfrm>
          <a:prstGeom prst="rect">
            <a:avLst/>
          </a:prstGeom>
          <a:solidFill>
            <a:schemeClr val="bg2">
              <a:lumMod val="100000"/>
              <a:lumOff val="0"/>
            </a:schemeClr>
          </a:solidFill>
          <a:ln w="9525">
            <a:solidFill>
              <a:srgbClr val="000000"/>
            </a:solidFill>
            <a:miter lim="800000"/>
            <a:headEnd/>
            <a:tailEnd/>
          </a:ln>
        </p:spPr>
        <p:txBody>
          <a:bodyPr rot="0" vert="horz" wrap="square" lIns="91440" tIns="45720" rIns="91440" bIns="45720" anchor="t" anchorCtr="0" upright="1">
            <a:spAutoFit/>
          </a:bodyPr>
          <a:lstStyle/>
          <a:p>
            <a:pPr algn="just">
              <a:lnSpc>
                <a:spcPct val="115000"/>
              </a:lnSpc>
              <a:spcAft>
                <a:spcPts val="1000"/>
              </a:spcAft>
            </a:pPr>
            <a:r>
              <a:rPr lang="it-IT" sz="2000" b="1" dirty="0">
                <a:solidFill>
                  <a:srgbClr val="002060"/>
                </a:solidFill>
                <a:effectLst/>
                <a:latin typeface="Ebrima" panose="02000000000000000000" pitchFamily="2" charset="0"/>
                <a:ea typeface="Times New Roman" panose="02020603050405020304" pitchFamily="18" charset="0"/>
              </a:rPr>
              <a:t>Idea chiave per comprendere il pensiero di Platone</a:t>
            </a:r>
            <a:endParaRPr lang="it-IT" sz="2000" dirty="0">
              <a:effectLst/>
              <a:latin typeface="Times New Roman" panose="02020603050405020304" pitchFamily="18" charset="0"/>
              <a:ea typeface="Times New Roman" panose="02020603050405020304" pitchFamily="18" charset="0"/>
            </a:endParaRPr>
          </a:p>
          <a:p>
            <a:r>
              <a:rPr lang="it-IT" sz="2000" dirty="0">
                <a:effectLst/>
                <a:latin typeface="Ebrima" panose="02000000000000000000" pitchFamily="2" charset="0"/>
                <a:ea typeface="Times New Roman" panose="02020603050405020304" pitchFamily="18" charset="0"/>
              </a:rPr>
              <a:t> </a:t>
            </a:r>
            <a:endParaRPr lang="it-IT" sz="2000" dirty="0">
              <a:effectLst/>
              <a:latin typeface="Times New Roman" panose="02020603050405020304" pitchFamily="18" charset="0"/>
              <a:ea typeface="Times New Roman" panose="02020603050405020304" pitchFamily="18" charset="0"/>
            </a:endParaRPr>
          </a:p>
          <a:p>
            <a:pPr algn="just"/>
            <a:r>
              <a:rPr lang="it-IT" sz="2000" dirty="0">
                <a:effectLst/>
                <a:latin typeface="Ebrima" panose="02000000000000000000" pitchFamily="2" charset="0"/>
                <a:ea typeface="Times New Roman" panose="02020603050405020304" pitchFamily="18" charset="0"/>
              </a:rPr>
              <a:t>La realtà in cui siamo immersi non è l’unica che c’è. Tutto il nostro essere non si esaurisce nel mondo sensibile. Esiste una dimensione superiore, una realtà più ricca a cui apparteniamo che è il mondo sovrasensibile, eterno e perfetto. L’uomo è </a:t>
            </a:r>
            <a:r>
              <a:rPr lang="it-IT" sz="2000" b="1" dirty="0">
                <a:effectLst/>
                <a:latin typeface="Ebrima" panose="02000000000000000000" pitchFamily="2" charset="0"/>
                <a:ea typeface="Times New Roman" panose="02020603050405020304" pitchFamily="18" charset="0"/>
              </a:rPr>
              <a:t>cittadino di due mondi</a:t>
            </a:r>
            <a:r>
              <a:rPr lang="it-IT" sz="2000" dirty="0">
                <a:effectLst/>
                <a:latin typeface="Ebrima" panose="02000000000000000000" pitchFamily="2" charset="0"/>
                <a:ea typeface="Times New Roman" panose="02020603050405020304" pitchFamily="18" charset="0"/>
              </a:rPr>
              <a:t>: quello sensibile e quello ultrasensibile.</a:t>
            </a:r>
            <a:endParaRPr lang="it-IT" sz="2000" dirty="0">
              <a:effectLst/>
              <a:latin typeface="Times New Roman" panose="02020603050405020304" pitchFamily="18" charset="0"/>
              <a:ea typeface="Times New Roman" panose="02020603050405020304" pitchFamily="18" charset="0"/>
            </a:endParaRPr>
          </a:p>
          <a:p>
            <a:pPr algn="just"/>
            <a:r>
              <a:rPr lang="it-IT" sz="1000" dirty="0">
                <a:effectLst/>
                <a:latin typeface="Ebrima" panose="02000000000000000000" pitchFamily="2" charset="0"/>
                <a:ea typeface="Times New Roman" panose="02020603050405020304" pitchFamily="18" charset="0"/>
              </a:rPr>
              <a:t> </a:t>
            </a:r>
            <a:endParaRPr lang="it-IT" sz="1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929367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A4255A-6504-E1D8-F0F8-713BFA82E73B}"/>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C491590D-7644-1AEF-1607-A3E5331A24B7}"/>
              </a:ext>
            </a:extLst>
          </p:cNvPr>
          <p:cNvSpPr>
            <a:spLocks noGrp="1"/>
          </p:cNvSpPr>
          <p:nvPr>
            <p:ph type="title"/>
          </p:nvPr>
        </p:nvSpPr>
        <p:spPr/>
        <p:txBody>
          <a:bodyPr/>
          <a:lstStyle/>
          <a:p>
            <a:r>
              <a:rPr lang="it-IT" dirty="0"/>
              <a:t> </a:t>
            </a:r>
          </a:p>
        </p:txBody>
      </p:sp>
      <p:sp>
        <p:nvSpPr>
          <p:cNvPr id="3" name="Segnaposto contenuto 2">
            <a:extLst>
              <a:ext uri="{FF2B5EF4-FFF2-40B4-BE49-F238E27FC236}">
                <a16:creationId xmlns:a16="http://schemas.microsoft.com/office/drawing/2014/main" id="{05BAB2A7-C565-EA7F-28BF-BE4F96BFE54A}"/>
              </a:ext>
            </a:extLst>
          </p:cNvPr>
          <p:cNvSpPr>
            <a:spLocks noGrp="1"/>
          </p:cNvSpPr>
          <p:nvPr>
            <p:ph idx="1"/>
          </p:nvPr>
        </p:nvSpPr>
        <p:spPr/>
        <p:txBody>
          <a:bodyPr/>
          <a:lstStyle/>
          <a:p>
            <a:pPr marL="0" indent="0">
              <a:buNone/>
            </a:pPr>
            <a:r>
              <a:rPr lang="it-IT" sz="4400" dirty="0" err="1"/>
              <a:t>uncanenonabbaiamaiquandomangia</a:t>
            </a:r>
            <a:endParaRPr lang="it-IT" sz="4400" dirty="0"/>
          </a:p>
          <a:p>
            <a:pPr marL="0" indent="0">
              <a:buNone/>
            </a:pPr>
            <a:endParaRPr lang="it-IT" dirty="0"/>
          </a:p>
          <a:p>
            <a:pPr marL="0" indent="0">
              <a:buNone/>
            </a:pPr>
            <a:endParaRPr lang="it-IT" dirty="0"/>
          </a:p>
          <a:p>
            <a:pPr marL="0" indent="0">
              <a:buNone/>
            </a:pPr>
            <a:endParaRPr lang="it-IT" sz="2400" dirty="0">
              <a:solidFill>
                <a:srgbClr val="FF0000"/>
              </a:solidFill>
              <a:effectLst/>
              <a:latin typeface="Corbel" panose="020B0503020204020204" pitchFamily="34" charset="0"/>
              <a:ea typeface="Times New Roman" panose="02020603050405020304" pitchFamily="18" charset="0"/>
              <a:cs typeface="Courier New" panose="02070309020205020404" pitchFamily="49" charset="0"/>
            </a:endParaRPr>
          </a:p>
          <a:p>
            <a:pPr marL="0" indent="0">
              <a:buNone/>
            </a:pPr>
            <a:endParaRPr lang="it-IT" sz="1800" dirty="0">
              <a:solidFill>
                <a:srgbClr val="FF0000"/>
              </a:solidFill>
              <a:latin typeface="Corbel" panose="020B0503020204020204" pitchFamily="34" charset="0"/>
              <a:cs typeface="Courier New" panose="02070309020205020404" pitchFamily="49" charset="0"/>
            </a:endParaRPr>
          </a:p>
          <a:p>
            <a:pPr marL="0" indent="0">
              <a:buNone/>
            </a:pPr>
            <a:endParaRPr lang="it-IT" dirty="0"/>
          </a:p>
        </p:txBody>
      </p:sp>
    </p:spTree>
    <p:extLst>
      <p:ext uri="{BB962C8B-B14F-4D97-AF65-F5344CB8AC3E}">
        <p14:creationId xmlns:p14="http://schemas.microsoft.com/office/powerpoint/2010/main" val="42718534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F6AB51-CD36-7C70-CBA0-1B1288E95142}"/>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4CC4DFAD-21EE-71F9-1E7E-807DFE9ACE99}"/>
              </a:ext>
            </a:extLst>
          </p:cNvPr>
          <p:cNvSpPr>
            <a:spLocks noGrp="1"/>
          </p:cNvSpPr>
          <p:nvPr>
            <p:ph type="title"/>
          </p:nvPr>
        </p:nvSpPr>
        <p:spPr/>
        <p:txBody>
          <a:bodyPr/>
          <a:lstStyle/>
          <a:p>
            <a:r>
              <a:rPr lang="it-IT" dirty="0"/>
              <a:t> </a:t>
            </a:r>
          </a:p>
        </p:txBody>
      </p:sp>
      <p:sp>
        <p:nvSpPr>
          <p:cNvPr id="3" name="Segnaposto contenuto 2">
            <a:extLst>
              <a:ext uri="{FF2B5EF4-FFF2-40B4-BE49-F238E27FC236}">
                <a16:creationId xmlns:a16="http://schemas.microsoft.com/office/drawing/2014/main" id="{EF598BCA-A473-EA47-A43F-8EB0F6FF8DE9}"/>
              </a:ext>
            </a:extLst>
          </p:cNvPr>
          <p:cNvSpPr>
            <a:spLocks noGrp="1"/>
          </p:cNvSpPr>
          <p:nvPr>
            <p:ph idx="1"/>
          </p:nvPr>
        </p:nvSpPr>
        <p:spPr/>
        <p:txBody>
          <a:bodyPr/>
          <a:lstStyle/>
          <a:p>
            <a:pPr marL="0" indent="0">
              <a:buNone/>
            </a:pPr>
            <a:endParaRPr lang="it-IT" dirty="0"/>
          </a:p>
          <a:p>
            <a:pPr marL="0" indent="0">
              <a:buNone/>
            </a:pPr>
            <a:endParaRPr lang="it-IT" dirty="0"/>
          </a:p>
          <a:p>
            <a:pPr marL="0" indent="0">
              <a:buNone/>
            </a:pPr>
            <a:r>
              <a:rPr lang="it-IT" sz="4000" dirty="0" err="1">
                <a:solidFill>
                  <a:srgbClr val="FF0000"/>
                </a:solidFill>
                <a:latin typeface="Corbel" panose="020B0503020204020204" pitchFamily="34" charset="0"/>
                <a:ea typeface="Times New Roman" panose="02020603050405020304" pitchFamily="18" charset="0"/>
                <a:cs typeface="Courier New" panose="02070309020205020404" pitchFamily="49" charset="0"/>
              </a:rPr>
              <a:t>u</a:t>
            </a:r>
            <a:r>
              <a:rPr lang="it-IT" sz="4000" dirty="0" err="1">
                <a:solidFill>
                  <a:srgbClr val="FF0000"/>
                </a:solidFill>
                <a:effectLst/>
                <a:latin typeface="Corbel" panose="020B0503020204020204" pitchFamily="34" charset="0"/>
                <a:ea typeface="Times New Roman" panose="02020603050405020304" pitchFamily="18" charset="0"/>
                <a:cs typeface="Courier New" panose="02070309020205020404" pitchFamily="49" charset="0"/>
              </a:rPr>
              <a:t>nakaawapi</a:t>
            </a:r>
            <a:endParaRPr lang="it-IT" sz="4000" dirty="0">
              <a:solidFill>
                <a:srgbClr val="FF0000"/>
              </a:solidFill>
              <a:effectLst/>
              <a:latin typeface="Corbel" panose="020B0503020204020204" pitchFamily="34" charset="0"/>
              <a:ea typeface="Times New Roman" panose="02020603050405020304" pitchFamily="18" charset="0"/>
              <a:cs typeface="Courier New" panose="02070309020205020404" pitchFamily="49" charset="0"/>
            </a:endParaRPr>
          </a:p>
          <a:p>
            <a:pPr marL="0" indent="0">
              <a:buNone/>
            </a:pPr>
            <a:endParaRPr lang="it-IT" sz="4000" dirty="0">
              <a:solidFill>
                <a:srgbClr val="FF0000"/>
              </a:solidFill>
              <a:latin typeface="Corbel" panose="020B0503020204020204" pitchFamily="34" charset="0"/>
              <a:ea typeface="Times New Roman" panose="02020603050405020304" pitchFamily="18" charset="0"/>
              <a:cs typeface="Courier New" panose="02070309020205020404" pitchFamily="49" charset="0"/>
            </a:endParaRPr>
          </a:p>
          <a:p>
            <a:pPr marL="0" indent="0">
              <a:buNone/>
            </a:pPr>
            <a:endParaRPr lang="it-IT" sz="4000" dirty="0">
              <a:solidFill>
                <a:srgbClr val="FF0000"/>
              </a:solidFill>
              <a:effectLst/>
              <a:latin typeface="Corbel" panose="020B0503020204020204" pitchFamily="34" charset="0"/>
              <a:ea typeface="Times New Roman" panose="02020603050405020304" pitchFamily="18" charset="0"/>
              <a:cs typeface="Courier New" panose="02070309020205020404" pitchFamily="49" charset="0"/>
            </a:endParaRPr>
          </a:p>
          <a:p>
            <a:pPr marL="0" indent="0">
              <a:buNone/>
            </a:pPr>
            <a:r>
              <a:rPr lang="it-IT" sz="1800" dirty="0">
                <a:effectLst/>
                <a:latin typeface="Corbel" panose="020B0503020204020204" pitchFamily="34" charset="0"/>
                <a:ea typeface="Times New Roman" panose="02020603050405020304" pitchFamily="18" charset="0"/>
                <a:cs typeface="Courier New" panose="02070309020205020404" pitchFamily="49" charset="0"/>
              </a:rPr>
              <a:t>= «dove vivi» in </a:t>
            </a:r>
            <a:r>
              <a:rPr lang="it-IT" sz="1800" dirty="0" err="1">
                <a:effectLst/>
                <a:latin typeface="Corbel" panose="020B0503020204020204" pitchFamily="34" charset="0"/>
                <a:ea typeface="Times New Roman" panose="02020603050405020304" pitchFamily="18" charset="0"/>
                <a:cs typeface="Courier New" panose="02070309020205020404" pitchFamily="49" charset="0"/>
              </a:rPr>
              <a:t>kiswahili</a:t>
            </a:r>
            <a:endParaRPr lang="it-IT" sz="1800" dirty="0">
              <a:effectLst/>
              <a:latin typeface="Corbel" panose="020B0503020204020204" pitchFamily="34" charset="0"/>
              <a:ea typeface="Times New Roman" panose="02020603050405020304" pitchFamily="18" charset="0"/>
              <a:cs typeface="Courier New" panose="02070309020205020404" pitchFamily="49" charset="0"/>
            </a:endParaRPr>
          </a:p>
          <a:p>
            <a:pPr marL="0" indent="0">
              <a:buNone/>
            </a:pPr>
            <a:endParaRPr lang="it-IT" sz="2400" dirty="0">
              <a:solidFill>
                <a:srgbClr val="FF0000"/>
              </a:solidFill>
              <a:latin typeface="Corbel" panose="020B0503020204020204" pitchFamily="34" charset="0"/>
              <a:ea typeface="Times New Roman" panose="02020603050405020304" pitchFamily="18" charset="0"/>
              <a:cs typeface="Courier New" panose="02070309020205020404" pitchFamily="49" charset="0"/>
            </a:endParaRPr>
          </a:p>
          <a:p>
            <a:pPr marL="0" indent="0">
              <a:buNone/>
            </a:pPr>
            <a:endParaRPr lang="it-IT" sz="2400" dirty="0">
              <a:solidFill>
                <a:srgbClr val="FF0000"/>
              </a:solidFill>
              <a:effectLst/>
              <a:latin typeface="Corbel" panose="020B0503020204020204" pitchFamily="34" charset="0"/>
              <a:ea typeface="Times New Roman" panose="02020603050405020304" pitchFamily="18" charset="0"/>
              <a:cs typeface="Courier New" panose="02070309020205020404" pitchFamily="49" charset="0"/>
            </a:endParaRPr>
          </a:p>
          <a:p>
            <a:pPr marL="0" indent="0">
              <a:buNone/>
            </a:pPr>
            <a:endParaRPr lang="it-IT" sz="1800" dirty="0">
              <a:solidFill>
                <a:srgbClr val="FF0000"/>
              </a:solidFill>
              <a:latin typeface="Corbel" panose="020B0503020204020204" pitchFamily="34" charset="0"/>
              <a:cs typeface="Courier New" panose="02070309020205020404" pitchFamily="49" charset="0"/>
            </a:endParaRPr>
          </a:p>
          <a:p>
            <a:pPr marL="0" indent="0">
              <a:buNone/>
            </a:pPr>
            <a:endParaRPr lang="it-IT" dirty="0"/>
          </a:p>
        </p:txBody>
      </p:sp>
    </p:spTree>
    <p:extLst>
      <p:ext uri="{BB962C8B-B14F-4D97-AF65-F5344CB8AC3E}">
        <p14:creationId xmlns:p14="http://schemas.microsoft.com/office/powerpoint/2010/main" val="16726169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C4059D1-9C9D-9EED-FBFF-40886C8B721E}"/>
              </a:ext>
            </a:extLst>
          </p:cNvPr>
          <p:cNvSpPr>
            <a:spLocks noGrp="1"/>
          </p:cNvSpPr>
          <p:nvPr>
            <p:ph type="title"/>
          </p:nvPr>
        </p:nvSpPr>
        <p:spPr/>
        <p:txBody>
          <a:bodyPr/>
          <a:lstStyle/>
          <a:p>
            <a:r>
              <a:rPr lang="it-IT" dirty="0"/>
              <a:t> </a:t>
            </a:r>
          </a:p>
        </p:txBody>
      </p:sp>
      <p:sp>
        <p:nvSpPr>
          <p:cNvPr id="3" name="Segnaposto contenuto 2">
            <a:extLst>
              <a:ext uri="{FF2B5EF4-FFF2-40B4-BE49-F238E27FC236}">
                <a16:creationId xmlns:a16="http://schemas.microsoft.com/office/drawing/2014/main" id="{8366829B-7082-2702-0929-C18FBE1EA022}"/>
              </a:ext>
            </a:extLst>
          </p:cNvPr>
          <p:cNvSpPr>
            <a:spLocks noGrp="1"/>
          </p:cNvSpPr>
          <p:nvPr>
            <p:ph idx="1"/>
          </p:nvPr>
        </p:nvSpPr>
        <p:spPr/>
        <p:txBody>
          <a:bodyPr/>
          <a:lstStyle/>
          <a:p>
            <a:pPr marL="0" indent="0">
              <a:buNone/>
            </a:pPr>
            <a:r>
              <a:rPr lang="it-IT" sz="4000" dirty="0">
                <a:solidFill>
                  <a:srgbClr val="FF0000"/>
                </a:solidFill>
                <a:latin typeface="Corbel" panose="020B0503020204020204" pitchFamily="34" charset="0"/>
                <a:ea typeface="Times New Roman" panose="02020603050405020304" pitchFamily="18" charset="0"/>
                <a:cs typeface="Courier New" panose="02070309020205020404" pitchFamily="49" charset="0"/>
              </a:rPr>
              <a:t>u</a:t>
            </a:r>
            <a:r>
              <a:rPr lang="it-IT" sz="4000" dirty="0">
                <a:solidFill>
                  <a:srgbClr val="FF0000"/>
                </a:solidFill>
                <a:effectLst/>
                <a:latin typeface="Corbel" panose="020B0503020204020204" pitchFamily="34" charset="0"/>
                <a:ea typeface="Times New Roman" panose="02020603050405020304" pitchFamily="18" charset="0"/>
                <a:cs typeface="Courier New" panose="02070309020205020404" pitchFamily="49" charset="0"/>
              </a:rPr>
              <a:t>na  </a:t>
            </a:r>
            <a:r>
              <a:rPr lang="it-IT" sz="4000" dirty="0" err="1">
                <a:solidFill>
                  <a:srgbClr val="FF0000"/>
                </a:solidFill>
                <a:effectLst/>
                <a:latin typeface="Corbel" panose="020B0503020204020204" pitchFamily="34" charset="0"/>
                <a:ea typeface="Times New Roman" panose="02020603050405020304" pitchFamily="18" charset="0"/>
                <a:cs typeface="Courier New" panose="02070309020205020404" pitchFamily="49" charset="0"/>
              </a:rPr>
              <a:t>kaawapi</a:t>
            </a:r>
            <a:endParaRPr lang="it-IT" sz="4000" dirty="0">
              <a:solidFill>
                <a:srgbClr val="FF0000"/>
              </a:solidFill>
              <a:effectLst/>
              <a:latin typeface="Corbel" panose="020B0503020204020204" pitchFamily="34" charset="0"/>
              <a:ea typeface="Times New Roman" panose="02020603050405020304" pitchFamily="18" charset="0"/>
              <a:cs typeface="Courier New" panose="02070309020205020404" pitchFamily="49" charset="0"/>
            </a:endParaRPr>
          </a:p>
          <a:p>
            <a:pPr marL="0" indent="0">
              <a:buNone/>
            </a:pPr>
            <a:endParaRPr lang="it-IT" sz="4000" dirty="0">
              <a:solidFill>
                <a:srgbClr val="FF0000"/>
              </a:solidFill>
              <a:latin typeface="Corbel" panose="020B0503020204020204" pitchFamily="34" charset="0"/>
              <a:ea typeface="Times New Roman" panose="02020603050405020304" pitchFamily="18" charset="0"/>
              <a:cs typeface="Courier New" panose="02070309020205020404" pitchFamily="49" charset="0"/>
            </a:endParaRPr>
          </a:p>
          <a:p>
            <a:pPr marL="0" indent="0">
              <a:buNone/>
            </a:pPr>
            <a:r>
              <a:rPr lang="it-IT" sz="4000" dirty="0">
                <a:solidFill>
                  <a:srgbClr val="FF0000"/>
                </a:solidFill>
                <a:latin typeface="Corbel" panose="020B0503020204020204" pitchFamily="34" charset="0"/>
                <a:ea typeface="Times New Roman" panose="02020603050405020304" pitchFamily="18" charset="0"/>
                <a:cs typeface="Courier New" panose="02070309020205020404" pitchFamily="49" charset="0"/>
              </a:rPr>
              <a:t>u</a:t>
            </a:r>
            <a:r>
              <a:rPr lang="it-IT" sz="4000" dirty="0">
                <a:solidFill>
                  <a:srgbClr val="FF0000"/>
                </a:solidFill>
                <a:effectLst/>
                <a:latin typeface="Corbel" panose="020B0503020204020204" pitchFamily="34" charset="0"/>
                <a:ea typeface="Times New Roman" panose="02020603050405020304" pitchFamily="18" charset="0"/>
                <a:cs typeface="Courier New" panose="02070309020205020404" pitchFamily="49" charset="0"/>
              </a:rPr>
              <a:t>na  </a:t>
            </a:r>
            <a:r>
              <a:rPr lang="it-IT" sz="4000" dirty="0" err="1">
                <a:solidFill>
                  <a:srgbClr val="FF0000"/>
                </a:solidFill>
                <a:effectLst/>
                <a:latin typeface="Corbel" panose="020B0503020204020204" pitchFamily="34" charset="0"/>
                <a:ea typeface="Times New Roman" panose="02020603050405020304" pitchFamily="18" charset="0"/>
                <a:cs typeface="Courier New" panose="02070309020205020404" pitchFamily="49" charset="0"/>
              </a:rPr>
              <a:t>kaa</a:t>
            </a:r>
            <a:r>
              <a:rPr lang="it-IT" sz="4000" dirty="0">
                <a:solidFill>
                  <a:srgbClr val="FF0000"/>
                </a:solidFill>
                <a:effectLst/>
                <a:latin typeface="Corbel" panose="020B0503020204020204" pitchFamily="34" charset="0"/>
                <a:ea typeface="Times New Roman" panose="02020603050405020304" pitchFamily="18" charset="0"/>
                <a:cs typeface="Courier New" panose="02070309020205020404" pitchFamily="49" charset="0"/>
              </a:rPr>
              <a:t>  </a:t>
            </a:r>
            <a:r>
              <a:rPr lang="it-IT" sz="4000" dirty="0" err="1">
                <a:solidFill>
                  <a:srgbClr val="FF0000"/>
                </a:solidFill>
                <a:effectLst/>
                <a:latin typeface="Corbel" panose="020B0503020204020204" pitchFamily="34" charset="0"/>
                <a:ea typeface="Times New Roman" panose="02020603050405020304" pitchFamily="18" charset="0"/>
                <a:cs typeface="Courier New" panose="02070309020205020404" pitchFamily="49" charset="0"/>
              </a:rPr>
              <a:t>wapi</a:t>
            </a:r>
            <a:endParaRPr lang="it-IT" sz="4000" dirty="0">
              <a:solidFill>
                <a:srgbClr val="FF0000"/>
              </a:solidFill>
              <a:effectLst/>
              <a:latin typeface="Corbel" panose="020B0503020204020204" pitchFamily="34" charset="0"/>
              <a:ea typeface="Times New Roman" panose="02020603050405020304" pitchFamily="18" charset="0"/>
              <a:cs typeface="Courier New" panose="02070309020205020404" pitchFamily="49" charset="0"/>
            </a:endParaRPr>
          </a:p>
          <a:p>
            <a:pPr marL="0" indent="0">
              <a:buNone/>
            </a:pPr>
            <a:endParaRPr lang="it-IT" sz="4000" dirty="0">
              <a:solidFill>
                <a:srgbClr val="FF0000"/>
              </a:solidFill>
              <a:effectLst/>
              <a:latin typeface="Corbel" panose="020B0503020204020204" pitchFamily="34" charset="0"/>
              <a:ea typeface="Times New Roman" panose="02020603050405020304" pitchFamily="18" charset="0"/>
              <a:cs typeface="Courier New" panose="02070309020205020404" pitchFamily="49" charset="0"/>
            </a:endParaRPr>
          </a:p>
          <a:p>
            <a:pPr marL="0" indent="0">
              <a:buNone/>
            </a:pPr>
            <a:r>
              <a:rPr lang="it-IT" sz="4000" dirty="0" err="1">
                <a:solidFill>
                  <a:srgbClr val="FF0000"/>
                </a:solidFill>
                <a:effectLst/>
                <a:latin typeface="Corbel" panose="020B0503020204020204" pitchFamily="34" charset="0"/>
                <a:ea typeface="Times New Roman" panose="02020603050405020304" pitchFamily="18" charset="0"/>
                <a:cs typeface="Courier New" panose="02070309020205020404" pitchFamily="49" charset="0"/>
              </a:rPr>
              <a:t>unakaa</a:t>
            </a:r>
            <a:r>
              <a:rPr lang="it-IT" sz="4000" dirty="0">
                <a:solidFill>
                  <a:srgbClr val="FF0000"/>
                </a:solidFill>
                <a:effectLst/>
                <a:latin typeface="Corbel" panose="020B0503020204020204" pitchFamily="34" charset="0"/>
                <a:ea typeface="Times New Roman" panose="02020603050405020304" pitchFamily="18" charset="0"/>
                <a:cs typeface="Courier New" panose="02070309020205020404" pitchFamily="49" charset="0"/>
              </a:rPr>
              <a:t>  </a:t>
            </a:r>
            <a:r>
              <a:rPr lang="it-IT" sz="4000" dirty="0" err="1">
                <a:solidFill>
                  <a:srgbClr val="FF0000"/>
                </a:solidFill>
                <a:effectLst/>
                <a:latin typeface="Corbel" panose="020B0503020204020204" pitchFamily="34" charset="0"/>
                <a:ea typeface="Times New Roman" panose="02020603050405020304" pitchFamily="18" charset="0"/>
                <a:cs typeface="Courier New" panose="02070309020205020404" pitchFamily="49" charset="0"/>
              </a:rPr>
              <a:t>wapi</a:t>
            </a:r>
            <a:endParaRPr lang="it-IT" sz="4000" dirty="0">
              <a:solidFill>
                <a:srgbClr val="FF0000"/>
              </a:solidFill>
              <a:effectLst/>
              <a:latin typeface="Corbel" panose="020B0503020204020204" pitchFamily="34" charset="0"/>
              <a:ea typeface="Times New Roman" panose="02020603050405020304" pitchFamily="18" charset="0"/>
              <a:cs typeface="Courier New" panose="02070309020205020404" pitchFamily="49" charset="0"/>
            </a:endParaRPr>
          </a:p>
          <a:p>
            <a:pPr marL="0" indent="0">
              <a:buNone/>
            </a:pPr>
            <a:endParaRPr lang="it-IT" sz="2400" dirty="0">
              <a:solidFill>
                <a:srgbClr val="FF0000"/>
              </a:solidFill>
              <a:effectLst/>
              <a:latin typeface="Corbel" panose="020B0503020204020204" pitchFamily="34" charset="0"/>
              <a:ea typeface="Times New Roman" panose="02020603050405020304" pitchFamily="18" charset="0"/>
              <a:cs typeface="Courier New" panose="02070309020205020404" pitchFamily="49" charset="0"/>
            </a:endParaRPr>
          </a:p>
          <a:p>
            <a:pPr marL="0" indent="0">
              <a:buNone/>
            </a:pPr>
            <a:endParaRPr lang="it-IT" sz="1800" dirty="0">
              <a:solidFill>
                <a:srgbClr val="FF0000"/>
              </a:solidFill>
              <a:latin typeface="Corbel" panose="020B0503020204020204" pitchFamily="34" charset="0"/>
              <a:cs typeface="Courier New" panose="02070309020205020404" pitchFamily="49" charset="0"/>
            </a:endParaRPr>
          </a:p>
          <a:p>
            <a:pPr marL="0" indent="0">
              <a:buNone/>
            </a:pPr>
            <a:endParaRPr lang="it-IT" dirty="0"/>
          </a:p>
        </p:txBody>
      </p:sp>
    </p:spTree>
    <p:extLst>
      <p:ext uri="{BB962C8B-B14F-4D97-AF65-F5344CB8AC3E}">
        <p14:creationId xmlns:p14="http://schemas.microsoft.com/office/powerpoint/2010/main" val="32962575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4FC3C7-AA8E-4251-F058-C583A7388260}"/>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FCE21C74-73DF-7D6B-53FE-986C6321010D}"/>
              </a:ext>
            </a:extLst>
          </p:cNvPr>
          <p:cNvSpPr>
            <a:spLocks noGrp="1"/>
          </p:cNvSpPr>
          <p:nvPr>
            <p:ph type="title"/>
          </p:nvPr>
        </p:nvSpPr>
        <p:spPr/>
        <p:txBody>
          <a:bodyPr/>
          <a:lstStyle/>
          <a:p>
            <a:r>
              <a:rPr lang="it-IT" dirty="0"/>
              <a:t> </a:t>
            </a:r>
          </a:p>
        </p:txBody>
      </p:sp>
      <p:sp>
        <p:nvSpPr>
          <p:cNvPr id="3" name="Segnaposto contenuto 2">
            <a:extLst>
              <a:ext uri="{FF2B5EF4-FFF2-40B4-BE49-F238E27FC236}">
                <a16:creationId xmlns:a16="http://schemas.microsoft.com/office/drawing/2014/main" id="{29D6D437-2EE8-92D5-BFA8-D6CC1AB02ECC}"/>
              </a:ext>
            </a:extLst>
          </p:cNvPr>
          <p:cNvSpPr>
            <a:spLocks noGrp="1"/>
          </p:cNvSpPr>
          <p:nvPr>
            <p:ph idx="1"/>
          </p:nvPr>
        </p:nvSpPr>
        <p:spPr/>
        <p:txBody>
          <a:bodyPr/>
          <a:lstStyle/>
          <a:p>
            <a:pPr marL="0" indent="0">
              <a:buNone/>
            </a:pPr>
            <a:endParaRPr lang="it-IT" sz="4000" dirty="0">
              <a:solidFill>
                <a:srgbClr val="FF0000"/>
              </a:solidFill>
              <a:effectLst/>
              <a:latin typeface="Corbel" panose="020B0503020204020204" pitchFamily="34" charset="0"/>
              <a:ea typeface="Times New Roman" panose="02020603050405020304" pitchFamily="18" charset="0"/>
              <a:cs typeface="Courier New" panose="02070309020205020404" pitchFamily="49" charset="0"/>
            </a:endParaRPr>
          </a:p>
          <a:p>
            <a:pPr marL="0" indent="0">
              <a:buNone/>
            </a:pPr>
            <a:r>
              <a:rPr lang="it-IT" sz="4000" dirty="0" err="1">
                <a:solidFill>
                  <a:srgbClr val="FF0000"/>
                </a:solidFill>
                <a:effectLst/>
                <a:latin typeface="Corbel" panose="020B0503020204020204" pitchFamily="34" charset="0"/>
                <a:ea typeface="Times New Roman" panose="02020603050405020304" pitchFamily="18" charset="0"/>
                <a:cs typeface="Courier New" panose="02070309020205020404" pitchFamily="49" charset="0"/>
              </a:rPr>
              <a:t>unakaa</a:t>
            </a:r>
            <a:r>
              <a:rPr lang="it-IT" sz="4000" dirty="0">
                <a:solidFill>
                  <a:srgbClr val="FF0000"/>
                </a:solidFill>
                <a:effectLst/>
                <a:latin typeface="Corbel" panose="020B0503020204020204" pitchFamily="34" charset="0"/>
                <a:ea typeface="Times New Roman" panose="02020603050405020304" pitchFamily="18" charset="0"/>
                <a:cs typeface="Courier New" panose="02070309020205020404" pitchFamily="49" charset="0"/>
              </a:rPr>
              <a:t>  </a:t>
            </a:r>
            <a:r>
              <a:rPr lang="it-IT" sz="4000" dirty="0" err="1">
                <a:solidFill>
                  <a:srgbClr val="FF0000"/>
                </a:solidFill>
                <a:effectLst/>
                <a:latin typeface="Corbel" panose="020B0503020204020204" pitchFamily="34" charset="0"/>
                <a:ea typeface="Times New Roman" panose="02020603050405020304" pitchFamily="18" charset="0"/>
                <a:cs typeface="Courier New" panose="02070309020205020404" pitchFamily="49" charset="0"/>
              </a:rPr>
              <a:t>wapi</a:t>
            </a:r>
            <a:endParaRPr lang="it-IT" sz="4000" dirty="0">
              <a:solidFill>
                <a:srgbClr val="FF0000"/>
              </a:solidFill>
              <a:effectLst/>
              <a:latin typeface="Corbel" panose="020B0503020204020204" pitchFamily="34" charset="0"/>
              <a:ea typeface="Times New Roman" panose="02020603050405020304" pitchFamily="18" charset="0"/>
              <a:cs typeface="Courier New" panose="02070309020205020404" pitchFamily="49" charset="0"/>
            </a:endParaRPr>
          </a:p>
          <a:p>
            <a:pPr marL="0" indent="0">
              <a:buNone/>
            </a:pPr>
            <a:endParaRPr lang="it-IT" sz="2400" dirty="0">
              <a:solidFill>
                <a:srgbClr val="FF0000"/>
              </a:solidFill>
              <a:effectLst/>
              <a:latin typeface="Corbel" panose="020B0503020204020204" pitchFamily="34" charset="0"/>
              <a:ea typeface="Times New Roman" panose="02020603050405020304" pitchFamily="18" charset="0"/>
              <a:cs typeface="Courier New" panose="02070309020205020404" pitchFamily="49" charset="0"/>
            </a:endParaRPr>
          </a:p>
          <a:p>
            <a:pPr marL="0" indent="0">
              <a:buNone/>
            </a:pPr>
            <a:endParaRPr lang="it-IT" sz="1800" dirty="0">
              <a:solidFill>
                <a:srgbClr val="FF0000"/>
              </a:solidFill>
              <a:latin typeface="Corbel" panose="020B0503020204020204" pitchFamily="34" charset="0"/>
              <a:cs typeface="Courier New" panose="02070309020205020404" pitchFamily="49" charset="0"/>
            </a:endParaRPr>
          </a:p>
          <a:p>
            <a:pPr marL="0" indent="0">
              <a:buNone/>
            </a:pPr>
            <a:endParaRPr lang="it-IT" dirty="0"/>
          </a:p>
        </p:txBody>
      </p:sp>
    </p:spTree>
    <p:extLst>
      <p:ext uri="{BB962C8B-B14F-4D97-AF65-F5344CB8AC3E}">
        <p14:creationId xmlns:p14="http://schemas.microsoft.com/office/powerpoint/2010/main" val="41964012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B8F0D0D-7F11-7D89-DA56-59F5C004CBEF}"/>
              </a:ext>
            </a:extLst>
          </p:cNvPr>
          <p:cNvSpPr>
            <a:spLocks noGrp="1"/>
          </p:cNvSpPr>
          <p:nvPr>
            <p:ph type="title"/>
          </p:nvPr>
        </p:nvSpPr>
        <p:spPr/>
        <p:txBody>
          <a:bodyPr/>
          <a:lstStyle/>
          <a:p>
            <a:pPr algn="ctr"/>
            <a:r>
              <a:rPr lang="it-IT" b="1" dirty="0"/>
              <a:t>Chomsky e l’innatismo</a:t>
            </a:r>
          </a:p>
        </p:txBody>
      </p:sp>
      <p:sp>
        <p:nvSpPr>
          <p:cNvPr id="3" name="Segnaposto contenuto 2">
            <a:extLst>
              <a:ext uri="{FF2B5EF4-FFF2-40B4-BE49-F238E27FC236}">
                <a16:creationId xmlns:a16="http://schemas.microsoft.com/office/drawing/2014/main" id="{50EA6F23-676A-BA52-BA36-B73371794193}"/>
              </a:ext>
            </a:extLst>
          </p:cNvPr>
          <p:cNvSpPr>
            <a:spLocks noGrp="1"/>
          </p:cNvSpPr>
          <p:nvPr>
            <p:ph idx="1"/>
          </p:nvPr>
        </p:nvSpPr>
        <p:spPr/>
        <p:txBody>
          <a:bodyPr/>
          <a:lstStyle/>
          <a:p>
            <a:r>
              <a:rPr lang="it-IT" i="0" dirty="0">
                <a:solidFill>
                  <a:srgbClr val="414141"/>
                </a:solidFill>
                <a:effectLst/>
                <a:latin typeface="Inter"/>
              </a:rPr>
              <a:t>Noam Chomsky è nato a Filadelfia nel dicembre del 1928 da una famiglia di ebrei immigrati, è uno dei pensatori più importanti del XX e del XXI secolo. </a:t>
            </a:r>
          </a:p>
          <a:p>
            <a:endParaRPr lang="it-IT" i="0" dirty="0">
              <a:solidFill>
                <a:srgbClr val="414141"/>
              </a:solidFill>
              <a:effectLst/>
              <a:latin typeface="Inter"/>
            </a:endParaRPr>
          </a:p>
          <a:p>
            <a:r>
              <a:rPr lang="it-IT" i="0" dirty="0">
                <a:solidFill>
                  <a:srgbClr val="414141"/>
                </a:solidFill>
                <a:effectLst/>
                <a:latin typeface="Inter"/>
              </a:rPr>
              <a:t>Linguista, filosofo e analista politico, è considerato il padre della linguistica moderna in quanto ideatore di un nuovo modello per descrivere il linguaggio.</a:t>
            </a:r>
            <a:endParaRPr lang="it-IT" dirty="0"/>
          </a:p>
        </p:txBody>
      </p:sp>
    </p:spTree>
    <p:extLst>
      <p:ext uri="{BB962C8B-B14F-4D97-AF65-F5344CB8AC3E}">
        <p14:creationId xmlns:p14="http://schemas.microsoft.com/office/powerpoint/2010/main" val="25676635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E199792-54A8-44F5-9772-D61434029729}"/>
              </a:ext>
            </a:extLst>
          </p:cNvPr>
          <p:cNvSpPr>
            <a:spLocks noGrp="1"/>
          </p:cNvSpPr>
          <p:nvPr>
            <p:ph type="title"/>
          </p:nvPr>
        </p:nvSpPr>
        <p:spPr/>
        <p:txBody>
          <a:bodyPr/>
          <a:lstStyle/>
          <a:p>
            <a:r>
              <a:rPr lang="it-IT" dirty="0"/>
              <a:t> </a:t>
            </a:r>
          </a:p>
        </p:txBody>
      </p:sp>
      <p:sp>
        <p:nvSpPr>
          <p:cNvPr id="3" name="Segnaposto contenuto 2">
            <a:extLst>
              <a:ext uri="{FF2B5EF4-FFF2-40B4-BE49-F238E27FC236}">
                <a16:creationId xmlns:a16="http://schemas.microsoft.com/office/drawing/2014/main" id="{7F5D1B16-E6B7-26B0-668C-B37E059E80D1}"/>
              </a:ext>
            </a:extLst>
          </p:cNvPr>
          <p:cNvSpPr>
            <a:spLocks noGrp="1"/>
          </p:cNvSpPr>
          <p:nvPr>
            <p:ph idx="1"/>
          </p:nvPr>
        </p:nvSpPr>
        <p:spPr/>
        <p:txBody>
          <a:bodyPr/>
          <a:lstStyle/>
          <a:p>
            <a:pPr marL="0" indent="0">
              <a:buNone/>
            </a:pPr>
            <a:r>
              <a:rPr lang="it-IT" dirty="0"/>
              <a:t> </a:t>
            </a:r>
          </a:p>
        </p:txBody>
      </p:sp>
      <p:pic>
        <p:nvPicPr>
          <p:cNvPr id="1026" name="Picture 2" descr="La Grammatica Universale di Noam Chomsky - Samuele Corona - Psicologo">
            <a:extLst>
              <a:ext uri="{FF2B5EF4-FFF2-40B4-BE49-F238E27FC236}">
                <a16:creationId xmlns:a16="http://schemas.microsoft.com/office/drawing/2014/main" id="{5BD0138F-AC44-89D4-456E-97F336C9BA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0855" y="1027906"/>
            <a:ext cx="6114680" cy="5124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71418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E8D1DCF-B7DC-5593-3FF8-27FD65D287D2}"/>
              </a:ext>
            </a:extLst>
          </p:cNvPr>
          <p:cNvSpPr>
            <a:spLocks noGrp="1"/>
          </p:cNvSpPr>
          <p:nvPr>
            <p:ph type="title"/>
          </p:nvPr>
        </p:nvSpPr>
        <p:spPr/>
        <p:txBody>
          <a:bodyPr/>
          <a:lstStyle/>
          <a:p>
            <a:r>
              <a:rPr lang="it-IT" b="1" dirty="0"/>
              <a:t>Chomsky e la teoria innatista della lingua</a:t>
            </a:r>
          </a:p>
        </p:txBody>
      </p:sp>
      <p:sp>
        <p:nvSpPr>
          <p:cNvPr id="3" name="Segnaposto contenuto 2">
            <a:extLst>
              <a:ext uri="{FF2B5EF4-FFF2-40B4-BE49-F238E27FC236}">
                <a16:creationId xmlns:a16="http://schemas.microsoft.com/office/drawing/2014/main" id="{38721539-A589-69C5-D640-F190AE3E6068}"/>
              </a:ext>
            </a:extLst>
          </p:cNvPr>
          <p:cNvSpPr>
            <a:spLocks noGrp="1"/>
          </p:cNvSpPr>
          <p:nvPr>
            <p:ph idx="1"/>
          </p:nvPr>
        </p:nvSpPr>
        <p:spPr/>
        <p:txBody>
          <a:bodyPr/>
          <a:lstStyle/>
          <a:p>
            <a:r>
              <a:rPr lang="it-IT" dirty="0"/>
              <a:t>In che cosa consiste la teoria di Chomsky?</a:t>
            </a:r>
          </a:p>
          <a:p>
            <a:r>
              <a:rPr lang="it-IT" dirty="0"/>
              <a:t>E’ la teoria secondo la quale alcune conoscenze sono innate, cioè non sono state acquisite per esperienza, ma le possediamo fin dalla nascita.</a:t>
            </a:r>
          </a:p>
        </p:txBody>
      </p:sp>
      <p:pic>
        <p:nvPicPr>
          <p:cNvPr id="5" name="Immagine 4">
            <a:extLst>
              <a:ext uri="{FF2B5EF4-FFF2-40B4-BE49-F238E27FC236}">
                <a16:creationId xmlns:a16="http://schemas.microsoft.com/office/drawing/2014/main" id="{E063E335-D9E7-6980-4458-2E689B523FFC}"/>
              </a:ext>
            </a:extLst>
          </p:cNvPr>
          <p:cNvPicPr>
            <a:picLocks noChangeAspect="1"/>
          </p:cNvPicPr>
          <p:nvPr/>
        </p:nvPicPr>
        <p:blipFill>
          <a:blip r:embed="rId2"/>
          <a:stretch>
            <a:fillRect/>
          </a:stretch>
        </p:blipFill>
        <p:spPr>
          <a:xfrm>
            <a:off x="3723944" y="3968398"/>
            <a:ext cx="4744112" cy="2524477"/>
          </a:xfrm>
          <a:prstGeom prst="rect">
            <a:avLst/>
          </a:prstGeom>
        </p:spPr>
      </p:pic>
    </p:spTree>
    <p:extLst>
      <p:ext uri="{BB962C8B-B14F-4D97-AF65-F5344CB8AC3E}">
        <p14:creationId xmlns:p14="http://schemas.microsoft.com/office/powerpoint/2010/main" val="29300630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E799F31-B1CF-7629-A499-E7F2E4D8233A}"/>
              </a:ext>
            </a:extLst>
          </p:cNvPr>
          <p:cNvSpPr>
            <a:spLocks noGrp="1"/>
          </p:cNvSpPr>
          <p:nvPr>
            <p:ph type="title"/>
          </p:nvPr>
        </p:nvSpPr>
        <p:spPr/>
        <p:txBody>
          <a:bodyPr/>
          <a:lstStyle/>
          <a:p>
            <a:r>
              <a:rPr lang="it-IT" dirty="0"/>
              <a:t> </a:t>
            </a:r>
          </a:p>
        </p:txBody>
      </p:sp>
      <p:sp>
        <p:nvSpPr>
          <p:cNvPr id="3" name="Segnaposto contenuto 2">
            <a:extLst>
              <a:ext uri="{FF2B5EF4-FFF2-40B4-BE49-F238E27FC236}">
                <a16:creationId xmlns:a16="http://schemas.microsoft.com/office/drawing/2014/main" id="{C8A36AF6-896C-CAE3-659D-112EEB82CE7A}"/>
              </a:ext>
            </a:extLst>
          </p:cNvPr>
          <p:cNvSpPr>
            <a:spLocks noGrp="1"/>
          </p:cNvSpPr>
          <p:nvPr>
            <p:ph idx="1"/>
          </p:nvPr>
        </p:nvSpPr>
        <p:spPr/>
        <p:txBody>
          <a:bodyPr/>
          <a:lstStyle/>
          <a:p>
            <a:pPr marL="0" indent="0">
              <a:buNone/>
            </a:pPr>
            <a:r>
              <a:rPr lang="it-IT" dirty="0"/>
              <a:t> </a:t>
            </a:r>
          </a:p>
        </p:txBody>
      </p:sp>
      <p:sp>
        <p:nvSpPr>
          <p:cNvPr id="5" name="CasellaDiTesto 4">
            <a:extLst>
              <a:ext uri="{FF2B5EF4-FFF2-40B4-BE49-F238E27FC236}">
                <a16:creationId xmlns:a16="http://schemas.microsoft.com/office/drawing/2014/main" id="{D45549BD-F567-42B9-48B4-4C0C4CFEDEED}"/>
              </a:ext>
            </a:extLst>
          </p:cNvPr>
          <p:cNvSpPr txBox="1"/>
          <p:nvPr/>
        </p:nvSpPr>
        <p:spPr>
          <a:xfrm>
            <a:off x="559293" y="497403"/>
            <a:ext cx="10653204" cy="4467441"/>
          </a:xfrm>
          <a:prstGeom prst="rect">
            <a:avLst/>
          </a:prstGeom>
          <a:noFill/>
        </p:spPr>
        <p:txBody>
          <a:bodyPr wrap="square">
            <a:spAutoFit/>
          </a:bodyPr>
          <a:lstStyle/>
          <a:p>
            <a:pPr marL="342900" lvl="0" indent="-342900" algn="just">
              <a:lnSpc>
                <a:spcPct val="120000"/>
              </a:lnSpc>
              <a:spcBef>
                <a:spcPts val="240"/>
              </a:spcBef>
              <a:spcAft>
                <a:spcPts val="240"/>
              </a:spcAft>
              <a:buFont typeface="Wingdings" panose="05000000000000000000" pitchFamily="2" charset="2"/>
              <a:buChar char=""/>
            </a:pPr>
            <a:r>
              <a:rPr lang="it-IT" sz="1800" b="1" dirty="0">
                <a:solidFill>
                  <a:srgbClr val="002060"/>
                </a:solidFill>
                <a:effectLst/>
                <a:latin typeface="Ebrima" panose="02000000000000000000" pitchFamily="2" charset="0"/>
                <a:ea typeface="Malgun Gothic" panose="020B0503020000020004" pitchFamily="34" charset="-127"/>
              </a:rPr>
              <a:t>Platone sceglie di usare il mito per esporre le sue idee. Il mito della biga alata illustra la teoria della reminiscenza</a:t>
            </a:r>
          </a:p>
          <a:p>
            <a:pPr marL="342900" lvl="0" indent="-342900" algn="just">
              <a:lnSpc>
                <a:spcPct val="120000"/>
              </a:lnSpc>
              <a:spcBef>
                <a:spcPts val="240"/>
              </a:spcBef>
              <a:spcAft>
                <a:spcPts val="240"/>
              </a:spcAft>
              <a:buFont typeface="Wingdings" panose="05000000000000000000" pitchFamily="2" charset="2"/>
              <a:buChar char=""/>
            </a:pPr>
            <a:endParaRPr lang="it-IT" sz="2000" dirty="0">
              <a:effectLst/>
              <a:latin typeface="Times New Roman" panose="02020603050405020304" pitchFamily="18" charset="0"/>
              <a:ea typeface="Times New Roman" panose="02020603050405020304" pitchFamily="18" charset="0"/>
            </a:endParaRPr>
          </a:p>
          <a:p>
            <a:pPr marL="342900" lvl="0" indent="-342900" algn="just">
              <a:lnSpc>
                <a:spcPct val="120000"/>
              </a:lnSpc>
              <a:spcBef>
                <a:spcPts val="240"/>
              </a:spcBef>
              <a:spcAft>
                <a:spcPts val="240"/>
              </a:spcAft>
              <a:buFont typeface="Times New Roman" panose="02020603050405020304" pitchFamily="18" charset="0"/>
              <a:buChar char="-"/>
            </a:pPr>
            <a:r>
              <a:rPr lang="it-IT" sz="1800" dirty="0">
                <a:solidFill>
                  <a:srgbClr val="002060"/>
                </a:solidFill>
                <a:effectLst/>
                <a:latin typeface="Ebrima" panose="02000000000000000000" pitchFamily="2" charset="0"/>
                <a:ea typeface="Malgun Gothic" panose="020B0503020000020004" pitchFamily="34" charset="-127"/>
              </a:rPr>
              <a:t>Perché Platone usa il </a:t>
            </a:r>
            <a:r>
              <a:rPr lang="it-IT" sz="1800" b="1" dirty="0">
                <a:solidFill>
                  <a:srgbClr val="002060"/>
                </a:solidFill>
                <a:effectLst/>
                <a:latin typeface="Ebrima" panose="02000000000000000000" pitchFamily="2" charset="0"/>
                <a:ea typeface="Malgun Gothic" panose="020B0503020000020004" pitchFamily="34" charset="-127"/>
              </a:rPr>
              <a:t>mito</a:t>
            </a:r>
            <a:r>
              <a:rPr lang="it-IT" sz="1800" dirty="0">
                <a:solidFill>
                  <a:srgbClr val="002060"/>
                </a:solidFill>
                <a:effectLst/>
                <a:latin typeface="Ebrima" panose="02000000000000000000" pitchFamily="2" charset="0"/>
                <a:ea typeface="Malgun Gothic" panose="020B0503020000020004" pitchFamily="34" charset="-127"/>
              </a:rPr>
              <a:t>? Perché i racconti mitici riescono a farci avvicinare in modo semplice e accessibile a verità profonde.</a:t>
            </a:r>
          </a:p>
          <a:p>
            <a:pPr marL="342900" lvl="0" indent="-342900" algn="just">
              <a:lnSpc>
                <a:spcPct val="120000"/>
              </a:lnSpc>
              <a:spcBef>
                <a:spcPts val="240"/>
              </a:spcBef>
              <a:spcAft>
                <a:spcPts val="240"/>
              </a:spcAft>
              <a:buFont typeface="Times New Roman" panose="02020603050405020304" pitchFamily="18" charset="0"/>
              <a:buChar char="-"/>
            </a:pPr>
            <a:endParaRPr lang="it-IT" sz="2000" dirty="0">
              <a:effectLst/>
              <a:latin typeface="Times New Roman" panose="02020603050405020304" pitchFamily="18" charset="0"/>
              <a:ea typeface="Times New Roman" panose="02020603050405020304" pitchFamily="18" charset="0"/>
            </a:endParaRPr>
          </a:p>
          <a:p>
            <a:pPr marL="342900" lvl="0" indent="-342900" algn="just">
              <a:lnSpc>
                <a:spcPct val="120000"/>
              </a:lnSpc>
              <a:spcBef>
                <a:spcPts val="240"/>
              </a:spcBef>
              <a:spcAft>
                <a:spcPts val="240"/>
              </a:spcAft>
              <a:buFont typeface="Times New Roman" panose="02020603050405020304" pitchFamily="18" charset="0"/>
              <a:buChar char="-"/>
            </a:pPr>
            <a:r>
              <a:rPr lang="it-IT" sz="1800" dirty="0">
                <a:solidFill>
                  <a:srgbClr val="002060"/>
                </a:solidFill>
                <a:effectLst/>
                <a:latin typeface="Ebrima" panose="02000000000000000000" pitchFamily="2" charset="0"/>
                <a:ea typeface="Malgun Gothic" panose="020B0503020000020004" pitchFamily="34" charset="-127"/>
              </a:rPr>
              <a:t>Il mito della </a:t>
            </a:r>
            <a:r>
              <a:rPr lang="it-IT" sz="1800" b="1" dirty="0">
                <a:solidFill>
                  <a:srgbClr val="002060"/>
                </a:solidFill>
                <a:effectLst/>
                <a:latin typeface="Ebrima" panose="02000000000000000000" pitchFamily="2" charset="0"/>
                <a:ea typeface="Malgun Gothic" panose="020B0503020000020004" pitchFamily="34" charset="-127"/>
              </a:rPr>
              <a:t>biga alata</a:t>
            </a:r>
            <a:r>
              <a:rPr lang="it-IT" sz="1800" dirty="0">
                <a:solidFill>
                  <a:srgbClr val="002060"/>
                </a:solidFill>
                <a:effectLst/>
                <a:latin typeface="Ebrima" panose="02000000000000000000" pitchFamily="2" charset="0"/>
                <a:ea typeface="Malgun Gothic" panose="020B0503020000020004" pitchFamily="34" charset="-127"/>
              </a:rPr>
              <a:t> (narrato nel dialogo </a:t>
            </a:r>
            <a:r>
              <a:rPr lang="it-IT" sz="1800" i="1" dirty="0">
                <a:solidFill>
                  <a:srgbClr val="002060"/>
                </a:solidFill>
                <a:effectLst/>
                <a:latin typeface="Ebrima" panose="02000000000000000000" pitchFamily="2" charset="0"/>
                <a:ea typeface="Malgun Gothic" panose="020B0503020000020004" pitchFamily="34" charset="-127"/>
              </a:rPr>
              <a:t>Fedro</a:t>
            </a:r>
            <a:r>
              <a:rPr lang="it-IT" sz="1800" dirty="0">
                <a:solidFill>
                  <a:srgbClr val="002060"/>
                </a:solidFill>
                <a:effectLst/>
                <a:latin typeface="Ebrima" panose="02000000000000000000" pitchFamily="2" charset="0"/>
                <a:ea typeface="Malgun Gothic" panose="020B0503020000020004" pitchFamily="34" charset="-127"/>
              </a:rPr>
              <a:t>) illustra la prova dell’immortalità dell’anima basata sul fatto che la conoscenza è una forma di reminiscenza (innatismo). </a:t>
            </a:r>
            <a:endParaRPr lang="it-IT" sz="2000" dirty="0">
              <a:effectLst/>
              <a:latin typeface="Times New Roman" panose="02020603050405020304" pitchFamily="18" charset="0"/>
              <a:ea typeface="Times New Roman" panose="02020603050405020304" pitchFamily="18" charset="0"/>
            </a:endParaRPr>
          </a:p>
          <a:p>
            <a:pPr marL="1805940" algn="just">
              <a:lnSpc>
                <a:spcPct val="120000"/>
              </a:lnSpc>
              <a:spcBef>
                <a:spcPts val="240"/>
              </a:spcBef>
              <a:spcAft>
                <a:spcPts val="240"/>
              </a:spcAft>
            </a:pPr>
            <a:r>
              <a:rPr lang="it-IT" sz="1800" dirty="0">
                <a:solidFill>
                  <a:srgbClr val="002060"/>
                </a:solidFill>
                <a:effectLst/>
                <a:latin typeface="Ebrima" panose="02000000000000000000" pitchFamily="2" charset="0"/>
                <a:ea typeface="Malgun Gothic" panose="020B0503020000020004" pitchFamily="34" charset="-127"/>
              </a:rPr>
              <a:t>L'anima (paragonata a una biga alata), che nella sua vita anteriore all'unione col corpo ha contemplato le idee, le dimentica incarnandosi nel corpo e può tornare a conoscerle solo per reminiscenza (cioè cercando di recuperarne il ricordo).</a:t>
            </a:r>
          </a:p>
          <a:p>
            <a:pPr marL="1805940" algn="just">
              <a:lnSpc>
                <a:spcPct val="120000"/>
              </a:lnSpc>
              <a:spcBef>
                <a:spcPts val="240"/>
              </a:spcBef>
              <a:spcAft>
                <a:spcPts val="240"/>
              </a:spcAft>
            </a:pPr>
            <a:endParaRPr lang="it-IT"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321012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1EB644-8C0A-FA87-7FC1-1B1582D65DCB}"/>
              </a:ext>
            </a:extLst>
          </p:cNvPr>
          <p:cNvSpPr>
            <a:spLocks noGrp="1"/>
          </p:cNvSpPr>
          <p:nvPr>
            <p:ph type="title"/>
          </p:nvPr>
        </p:nvSpPr>
        <p:spPr/>
        <p:txBody>
          <a:bodyPr/>
          <a:lstStyle/>
          <a:p>
            <a:r>
              <a:rPr lang="it-IT" dirty="0"/>
              <a:t> </a:t>
            </a:r>
          </a:p>
        </p:txBody>
      </p:sp>
      <p:sp>
        <p:nvSpPr>
          <p:cNvPr id="3" name="Segnaposto contenuto 2">
            <a:extLst>
              <a:ext uri="{FF2B5EF4-FFF2-40B4-BE49-F238E27FC236}">
                <a16:creationId xmlns:a16="http://schemas.microsoft.com/office/drawing/2014/main" id="{07D1F785-A7EC-B8B0-D310-F4CF870BBDAE}"/>
              </a:ext>
            </a:extLst>
          </p:cNvPr>
          <p:cNvSpPr>
            <a:spLocks noGrp="1"/>
          </p:cNvSpPr>
          <p:nvPr>
            <p:ph idx="1"/>
          </p:nvPr>
        </p:nvSpPr>
        <p:spPr/>
        <p:txBody>
          <a:bodyPr/>
          <a:lstStyle/>
          <a:p>
            <a:pPr marL="0" indent="0">
              <a:buNone/>
            </a:pPr>
            <a:r>
              <a:rPr lang="it-IT" dirty="0"/>
              <a:t> </a:t>
            </a:r>
          </a:p>
        </p:txBody>
      </p:sp>
      <p:pic>
        <p:nvPicPr>
          <p:cNvPr id="7" name="Immagine 6">
            <a:extLst>
              <a:ext uri="{FF2B5EF4-FFF2-40B4-BE49-F238E27FC236}">
                <a16:creationId xmlns:a16="http://schemas.microsoft.com/office/drawing/2014/main" id="{D452B6F5-5C59-E5A0-459C-E293B645AB76}"/>
              </a:ext>
            </a:extLst>
          </p:cNvPr>
          <p:cNvPicPr>
            <a:picLocks noChangeAspect="1"/>
          </p:cNvPicPr>
          <p:nvPr/>
        </p:nvPicPr>
        <p:blipFill>
          <a:blip r:embed="rId2"/>
          <a:stretch>
            <a:fillRect/>
          </a:stretch>
        </p:blipFill>
        <p:spPr>
          <a:xfrm>
            <a:off x="3242497" y="418167"/>
            <a:ext cx="5048955" cy="4001058"/>
          </a:xfrm>
          <a:prstGeom prst="rect">
            <a:avLst/>
          </a:prstGeom>
        </p:spPr>
      </p:pic>
      <p:pic>
        <p:nvPicPr>
          <p:cNvPr id="9" name="Immagine 8">
            <a:extLst>
              <a:ext uri="{FF2B5EF4-FFF2-40B4-BE49-F238E27FC236}">
                <a16:creationId xmlns:a16="http://schemas.microsoft.com/office/drawing/2014/main" id="{8E4CC535-C7E1-25A4-D678-8248521AE58A}"/>
              </a:ext>
            </a:extLst>
          </p:cNvPr>
          <p:cNvPicPr>
            <a:picLocks noChangeAspect="1"/>
          </p:cNvPicPr>
          <p:nvPr/>
        </p:nvPicPr>
        <p:blipFill>
          <a:blip r:embed="rId3"/>
          <a:stretch>
            <a:fillRect/>
          </a:stretch>
        </p:blipFill>
        <p:spPr>
          <a:xfrm>
            <a:off x="8291452" y="431463"/>
            <a:ext cx="3391373" cy="1733792"/>
          </a:xfrm>
          <a:prstGeom prst="rect">
            <a:avLst/>
          </a:prstGeom>
        </p:spPr>
      </p:pic>
      <p:pic>
        <p:nvPicPr>
          <p:cNvPr id="11" name="Immagine 10">
            <a:extLst>
              <a:ext uri="{FF2B5EF4-FFF2-40B4-BE49-F238E27FC236}">
                <a16:creationId xmlns:a16="http://schemas.microsoft.com/office/drawing/2014/main" id="{FE90017A-0A79-17C0-1680-E065D6EB8C90}"/>
              </a:ext>
            </a:extLst>
          </p:cNvPr>
          <p:cNvPicPr>
            <a:picLocks noChangeAspect="1"/>
          </p:cNvPicPr>
          <p:nvPr/>
        </p:nvPicPr>
        <p:blipFill>
          <a:blip r:embed="rId4"/>
          <a:stretch>
            <a:fillRect/>
          </a:stretch>
        </p:blipFill>
        <p:spPr>
          <a:xfrm>
            <a:off x="441756" y="1207713"/>
            <a:ext cx="2800741" cy="1619476"/>
          </a:xfrm>
          <a:prstGeom prst="rect">
            <a:avLst/>
          </a:prstGeom>
        </p:spPr>
      </p:pic>
      <p:pic>
        <p:nvPicPr>
          <p:cNvPr id="13" name="Immagine 12">
            <a:extLst>
              <a:ext uri="{FF2B5EF4-FFF2-40B4-BE49-F238E27FC236}">
                <a16:creationId xmlns:a16="http://schemas.microsoft.com/office/drawing/2014/main" id="{ABA238D9-9BD3-3ACB-4F29-21B04B17C2AE}"/>
              </a:ext>
            </a:extLst>
          </p:cNvPr>
          <p:cNvPicPr>
            <a:picLocks noChangeAspect="1"/>
          </p:cNvPicPr>
          <p:nvPr/>
        </p:nvPicPr>
        <p:blipFill>
          <a:blip r:embed="rId5"/>
          <a:stretch>
            <a:fillRect/>
          </a:stretch>
        </p:blipFill>
        <p:spPr>
          <a:xfrm>
            <a:off x="3753927" y="4553620"/>
            <a:ext cx="2876951" cy="1886213"/>
          </a:xfrm>
          <a:prstGeom prst="rect">
            <a:avLst/>
          </a:prstGeom>
        </p:spPr>
      </p:pic>
    </p:spTree>
    <p:extLst>
      <p:ext uri="{BB962C8B-B14F-4D97-AF65-F5344CB8AC3E}">
        <p14:creationId xmlns:p14="http://schemas.microsoft.com/office/powerpoint/2010/main" val="25414226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DEF937-BCC6-DA2A-18FB-99FC66B9FB5B}"/>
              </a:ext>
            </a:extLst>
          </p:cNvPr>
          <p:cNvSpPr>
            <a:spLocks noGrp="1"/>
          </p:cNvSpPr>
          <p:nvPr>
            <p:ph type="title"/>
          </p:nvPr>
        </p:nvSpPr>
        <p:spPr/>
        <p:txBody>
          <a:bodyPr/>
          <a:lstStyle/>
          <a:p>
            <a:r>
              <a:rPr lang="it-IT" dirty="0"/>
              <a:t> </a:t>
            </a:r>
          </a:p>
        </p:txBody>
      </p:sp>
      <p:sp>
        <p:nvSpPr>
          <p:cNvPr id="3" name="Segnaposto contenuto 2">
            <a:extLst>
              <a:ext uri="{FF2B5EF4-FFF2-40B4-BE49-F238E27FC236}">
                <a16:creationId xmlns:a16="http://schemas.microsoft.com/office/drawing/2014/main" id="{0C7B2D76-51A2-02B4-535D-B5F206596331}"/>
              </a:ext>
            </a:extLst>
          </p:cNvPr>
          <p:cNvSpPr>
            <a:spLocks noGrp="1"/>
          </p:cNvSpPr>
          <p:nvPr>
            <p:ph idx="1"/>
          </p:nvPr>
        </p:nvSpPr>
        <p:spPr/>
        <p:txBody>
          <a:bodyPr/>
          <a:lstStyle/>
          <a:p>
            <a:pPr marL="0" indent="0">
              <a:buNone/>
            </a:pPr>
            <a:r>
              <a:rPr lang="it-IT" dirty="0"/>
              <a:t> </a:t>
            </a:r>
          </a:p>
        </p:txBody>
      </p:sp>
      <p:sp>
        <p:nvSpPr>
          <p:cNvPr id="4" name="Titolo 1">
            <a:extLst>
              <a:ext uri="{FF2B5EF4-FFF2-40B4-BE49-F238E27FC236}">
                <a16:creationId xmlns:a16="http://schemas.microsoft.com/office/drawing/2014/main" id="{86ED52EF-6482-DC79-D86D-823F5049A471}"/>
              </a:ext>
            </a:extLst>
          </p:cNvPr>
          <p:cNvSpPr txBox="1">
            <a:spLocks/>
          </p:cNvSpPr>
          <p:nvPr/>
        </p:nvSpPr>
        <p:spPr>
          <a:xfrm>
            <a:off x="740546" y="210343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b="1" dirty="0"/>
              <a:t>3. La bellezza e l’amore mettono in relazione i due mondi</a:t>
            </a:r>
          </a:p>
        </p:txBody>
      </p:sp>
    </p:spTree>
    <p:extLst>
      <p:ext uri="{BB962C8B-B14F-4D97-AF65-F5344CB8AC3E}">
        <p14:creationId xmlns:p14="http://schemas.microsoft.com/office/powerpoint/2010/main" val="371571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0F480B0-779C-F4F7-1D52-81CC66812309}"/>
              </a:ext>
            </a:extLst>
          </p:cNvPr>
          <p:cNvSpPr>
            <a:spLocks noGrp="1"/>
          </p:cNvSpPr>
          <p:nvPr>
            <p:ph type="title"/>
          </p:nvPr>
        </p:nvSpPr>
        <p:spPr>
          <a:xfrm>
            <a:off x="838200" y="365125"/>
            <a:ext cx="10515600" cy="173685"/>
          </a:xfrm>
        </p:spPr>
        <p:txBody>
          <a:bodyPr>
            <a:normAutofit fontScale="90000"/>
          </a:bodyPr>
          <a:lstStyle/>
          <a:p>
            <a:pPr algn="ctr"/>
            <a:br>
              <a:rPr lang="it-IT" sz="2700" b="0" i="1" dirty="0">
                <a:solidFill>
                  <a:srgbClr val="666666"/>
                </a:solidFill>
                <a:effectLst/>
                <a:latin typeface="+mn-lt"/>
              </a:rPr>
            </a:br>
            <a:r>
              <a:rPr lang="it-IT" sz="2700" b="0" i="1" dirty="0">
                <a:solidFill>
                  <a:srgbClr val="666666"/>
                </a:solidFill>
                <a:effectLst/>
                <a:latin typeface="+mn-lt"/>
              </a:rPr>
              <a:t>La morte di Socrate </a:t>
            </a:r>
            <a:r>
              <a:rPr lang="it-IT" sz="2700" b="0" i="0" dirty="0">
                <a:solidFill>
                  <a:srgbClr val="666666"/>
                </a:solidFill>
                <a:effectLst/>
                <a:latin typeface="+mn-lt"/>
              </a:rPr>
              <a:t>di Jacques-Louis David (1787)</a:t>
            </a:r>
            <a:br>
              <a:rPr lang="it-IT" b="0" i="0" dirty="0">
                <a:solidFill>
                  <a:srgbClr val="666666"/>
                </a:solidFill>
                <a:effectLst/>
                <a:latin typeface="Libre Franklin" panose="020F0502020204030204" pitchFamily="2" charset="0"/>
              </a:rPr>
            </a:br>
            <a:endParaRPr lang="it-IT" dirty="0"/>
          </a:p>
        </p:txBody>
      </p:sp>
      <p:sp>
        <p:nvSpPr>
          <p:cNvPr id="3" name="Segnaposto contenuto 2">
            <a:extLst>
              <a:ext uri="{FF2B5EF4-FFF2-40B4-BE49-F238E27FC236}">
                <a16:creationId xmlns:a16="http://schemas.microsoft.com/office/drawing/2014/main" id="{F70E5533-AC65-8B43-4447-924D0481B712}"/>
              </a:ext>
            </a:extLst>
          </p:cNvPr>
          <p:cNvSpPr>
            <a:spLocks noGrp="1"/>
          </p:cNvSpPr>
          <p:nvPr>
            <p:ph idx="1"/>
          </p:nvPr>
        </p:nvSpPr>
        <p:spPr/>
        <p:txBody>
          <a:bodyPr/>
          <a:lstStyle/>
          <a:p>
            <a:pPr marL="0" indent="0">
              <a:buNone/>
            </a:pPr>
            <a:r>
              <a:rPr lang="it-IT" dirty="0"/>
              <a:t> </a:t>
            </a:r>
          </a:p>
        </p:txBody>
      </p:sp>
      <p:pic>
        <p:nvPicPr>
          <p:cNvPr id="7170" name="Picture 2" descr="undefined">
            <a:extLst>
              <a:ext uri="{FF2B5EF4-FFF2-40B4-BE49-F238E27FC236}">
                <a16:creationId xmlns:a16="http://schemas.microsoft.com/office/drawing/2014/main" id="{F95CCF43-0E26-6CA8-D2BC-37F819E00E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2928" y="538810"/>
            <a:ext cx="9206144" cy="604875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Anexo:Cuadros de Jacques-Louis David - Wikiwand">
            <a:extLst>
              <a:ext uri="{FF2B5EF4-FFF2-40B4-BE49-F238E27FC236}">
                <a16:creationId xmlns:a16="http://schemas.microsoft.com/office/drawing/2014/main" id="{42E6F8B3-B37A-9C5B-627C-8912A85682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0670" y="5088840"/>
            <a:ext cx="975525" cy="1174966"/>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a:extLst>
              <a:ext uri="{FF2B5EF4-FFF2-40B4-BE49-F238E27FC236}">
                <a16:creationId xmlns:a16="http://schemas.microsoft.com/office/drawing/2014/main" id="{470BC244-922A-47EF-145B-3C524CE8EE60}"/>
              </a:ext>
            </a:extLst>
          </p:cNvPr>
          <p:cNvSpPr txBox="1"/>
          <p:nvPr/>
        </p:nvSpPr>
        <p:spPr>
          <a:xfrm>
            <a:off x="10896692" y="6263806"/>
            <a:ext cx="763480" cy="276999"/>
          </a:xfrm>
          <a:prstGeom prst="rect">
            <a:avLst/>
          </a:prstGeom>
          <a:noFill/>
        </p:spPr>
        <p:txBody>
          <a:bodyPr wrap="square">
            <a:spAutoFit/>
          </a:bodyPr>
          <a:lstStyle/>
          <a:p>
            <a:r>
              <a:rPr lang="it-IT" sz="1200" dirty="0"/>
              <a:t>J-L. David </a:t>
            </a:r>
          </a:p>
        </p:txBody>
      </p:sp>
    </p:spTree>
    <p:extLst>
      <p:ext uri="{BB962C8B-B14F-4D97-AF65-F5344CB8AC3E}">
        <p14:creationId xmlns:p14="http://schemas.microsoft.com/office/powerpoint/2010/main" val="10587899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71D144-FA34-F8CA-1954-A286342DB71A}"/>
              </a:ext>
            </a:extLst>
          </p:cNvPr>
          <p:cNvSpPr>
            <a:spLocks noGrp="1"/>
          </p:cNvSpPr>
          <p:nvPr>
            <p:ph type="title"/>
          </p:nvPr>
        </p:nvSpPr>
        <p:spPr/>
        <p:txBody>
          <a:bodyPr/>
          <a:lstStyle/>
          <a:p>
            <a:r>
              <a:rPr lang="it-IT" dirty="0"/>
              <a:t> </a:t>
            </a:r>
          </a:p>
        </p:txBody>
      </p:sp>
      <p:sp>
        <p:nvSpPr>
          <p:cNvPr id="3" name="Segnaposto contenuto 2">
            <a:extLst>
              <a:ext uri="{FF2B5EF4-FFF2-40B4-BE49-F238E27FC236}">
                <a16:creationId xmlns:a16="http://schemas.microsoft.com/office/drawing/2014/main" id="{79AE57A2-D506-92EB-CBC1-7EF4C178DDBA}"/>
              </a:ext>
            </a:extLst>
          </p:cNvPr>
          <p:cNvSpPr>
            <a:spLocks noGrp="1"/>
          </p:cNvSpPr>
          <p:nvPr>
            <p:ph idx="1"/>
          </p:nvPr>
        </p:nvSpPr>
        <p:spPr/>
        <p:txBody>
          <a:bodyPr/>
          <a:lstStyle/>
          <a:p>
            <a:pPr marL="0" indent="0">
              <a:buNone/>
            </a:pPr>
            <a:endParaRPr lang="it-IT" dirty="0"/>
          </a:p>
        </p:txBody>
      </p:sp>
      <p:pic>
        <p:nvPicPr>
          <p:cNvPr id="2050" name="Picture 2" descr="simposio-di-platone-feuerbach-768x374">
            <a:extLst>
              <a:ext uri="{FF2B5EF4-FFF2-40B4-BE49-F238E27FC236}">
                <a16:creationId xmlns:a16="http://schemas.microsoft.com/office/drawing/2014/main" id="{330DBD2B-6258-0C06-7A8C-B37FA01797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321" y="1031321"/>
            <a:ext cx="10572808" cy="5145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06899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206D286-CC4B-596E-CFE4-3A84E6B7286F}"/>
              </a:ext>
            </a:extLst>
          </p:cNvPr>
          <p:cNvSpPr>
            <a:spLocks noGrp="1"/>
          </p:cNvSpPr>
          <p:nvPr>
            <p:ph type="title"/>
          </p:nvPr>
        </p:nvSpPr>
        <p:spPr/>
        <p:txBody>
          <a:bodyPr/>
          <a:lstStyle/>
          <a:p>
            <a:r>
              <a:rPr lang="it-IT" dirty="0"/>
              <a:t> </a:t>
            </a:r>
          </a:p>
        </p:txBody>
      </p:sp>
      <p:sp>
        <p:nvSpPr>
          <p:cNvPr id="3" name="Segnaposto contenuto 2">
            <a:extLst>
              <a:ext uri="{FF2B5EF4-FFF2-40B4-BE49-F238E27FC236}">
                <a16:creationId xmlns:a16="http://schemas.microsoft.com/office/drawing/2014/main" id="{45DD91DF-E52D-C303-4964-5350794345D6}"/>
              </a:ext>
            </a:extLst>
          </p:cNvPr>
          <p:cNvSpPr>
            <a:spLocks noGrp="1"/>
          </p:cNvSpPr>
          <p:nvPr>
            <p:ph idx="1"/>
          </p:nvPr>
        </p:nvSpPr>
        <p:spPr/>
        <p:txBody>
          <a:bodyPr/>
          <a:lstStyle/>
          <a:p>
            <a:pPr marL="0" indent="0">
              <a:buNone/>
            </a:pPr>
            <a:r>
              <a:rPr lang="it-IT" dirty="0"/>
              <a:t> </a:t>
            </a:r>
          </a:p>
        </p:txBody>
      </p:sp>
      <p:sp>
        <p:nvSpPr>
          <p:cNvPr id="5" name="CasellaDiTesto 4">
            <a:extLst>
              <a:ext uri="{FF2B5EF4-FFF2-40B4-BE49-F238E27FC236}">
                <a16:creationId xmlns:a16="http://schemas.microsoft.com/office/drawing/2014/main" id="{E1D05FF2-2A15-E9BC-5CE0-BDCAF7A8C569}"/>
              </a:ext>
            </a:extLst>
          </p:cNvPr>
          <p:cNvSpPr txBox="1"/>
          <p:nvPr/>
        </p:nvSpPr>
        <p:spPr>
          <a:xfrm>
            <a:off x="1411549" y="1021648"/>
            <a:ext cx="9330431" cy="3998402"/>
          </a:xfrm>
          <a:prstGeom prst="rect">
            <a:avLst/>
          </a:prstGeom>
          <a:noFill/>
        </p:spPr>
        <p:txBody>
          <a:bodyPr wrap="square">
            <a:spAutoFit/>
          </a:bodyPr>
          <a:lstStyle/>
          <a:p>
            <a:pPr marL="342900" lvl="0" indent="-342900" algn="just">
              <a:lnSpc>
                <a:spcPct val="120000"/>
              </a:lnSpc>
              <a:spcBef>
                <a:spcPts val="240"/>
              </a:spcBef>
              <a:spcAft>
                <a:spcPts val="240"/>
              </a:spcAft>
              <a:buFont typeface="Wingdings" panose="05000000000000000000" pitchFamily="2" charset="2"/>
              <a:buChar char=""/>
            </a:pPr>
            <a:r>
              <a:rPr lang="it-IT" sz="1800" b="1" dirty="0">
                <a:solidFill>
                  <a:srgbClr val="002060"/>
                </a:solidFill>
                <a:effectLst/>
                <a:latin typeface="Ebrima" panose="02000000000000000000" pitchFamily="2" charset="0"/>
                <a:ea typeface="Malgun Gothic" panose="020B0503020000020004" pitchFamily="34" charset="-127"/>
              </a:rPr>
              <a:t>Come fa l’anima a ricordarsi delle idee che ha dimenticato? I miti sull’amore</a:t>
            </a:r>
          </a:p>
          <a:p>
            <a:pPr marL="342900" lvl="0" indent="-342900" algn="just">
              <a:lnSpc>
                <a:spcPct val="120000"/>
              </a:lnSpc>
              <a:spcBef>
                <a:spcPts val="240"/>
              </a:spcBef>
              <a:spcAft>
                <a:spcPts val="240"/>
              </a:spcAft>
              <a:buFont typeface="Wingdings" panose="05000000000000000000" pitchFamily="2" charset="2"/>
              <a:buChar char=""/>
            </a:pPr>
            <a:endParaRPr lang="it-IT" sz="2000" dirty="0">
              <a:effectLst/>
              <a:latin typeface="Times New Roman" panose="02020603050405020304" pitchFamily="18" charset="0"/>
              <a:ea typeface="Times New Roman" panose="02020603050405020304" pitchFamily="18" charset="0"/>
            </a:endParaRPr>
          </a:p>
          <a:p>
            <a:pPr marL="342900" lvl="0" indent="-342900" algn="just">
              <a:lnSpc>
                <a:spcPct val="120000"/>
              </a:lnSpc>
              <a:spcBef>
                <a:spcPts val="240"/>
              </a:spcBef>
              <a:spcAft>
                <a:spcPts val="240"/>
              </a:spcAft>
              <a:buFont typeface="Times New Roman" panose="02020603050405020304" pitchFamily="18" charset="0"/>
              <a:buChar char="-"/>
            </a:pPr>
            <a:r>
              <a:rPr lang="it-IT" sz="1800" dirty="0">
                <a:solidFill>
                  <a:srgbClr val="002060"/>
                </a:solidFill>
                <a:effectLst/>
                <a:latin typeface="Ebrima" panose="02000000000000000000" pitchFamily="2" charset="0"/>
                <a:ea typeface="Malgun Gothic" panose="020B0503020000020004" pitchFamily="34" charset="-127"/>
              </a:rPr>
              <a:t>L’anima dunque conosce ricordando ciò che ha già visto prima di incarnarsi nel mondo sensibile. Ma come fa a ricordare le idee dopo averle dimenticate incarnandosi? Platone sostiene che la percezione della </a:t>
            </a:r>
            <a:r>
              <a:rPr lang="it-IT" sz="1800" b="1" dirty="0">
                <a:solidFill>
                  <a:srgbClr val="002060"/>
                </a:solidFill>
                <a:effectLst/>
                <a:latin typeface="Ebrima" panose="02000000000000000000" pitchFamily="2" charset="0"/>
                <a:ea typeface="Malgun Gothic" panose="020B0503020000020004" pitchFamily="34" charset="-127"/>
              </a:rPr>
              <a:t>bellezza</a:t>
            </a:r>
            <a:r>
              <a:rPr lang="it-IT" sz="1800" dirty="0">
                <a:solidFill>
                  <a:srgbClr val="002060"/>
                </a:solidFill>
                <a:effectLst/>
                <a:latin typeface="Ebrima" panose="02000000000000000000" pitchFamily="2" charset="0"/>
                <a:ea typeface="Malgun Gothic" panose="020B0503020000020004" pitchFamily="34" charset="-127"/>
              </a:rPr>
              <a:t> e l’esperienza dell’innamoramento la spingono a ricordare. </a:t>
            </a:r>
          </a:p>
          <a:p>
            <a:pPr marL="342900" lvl="0" indent="-342900" algn="just">
              <a:lnSpc>
                <a:spcPct val="120000"/>
              </a:lnSpc>
              <a:spcBef>
                <a:spcPts val="240"/>
              </a:spcBef>
              <a:spcAft>
                <a:spcPts val="240"/>
              </a:spcAft>
              <a:buFont typeface="Times New Roman" panose="02020603050405020304" pitchFamily="18" charset="0"/>
              <a:buChar char="-"/>
            </a:pPr>
            <a:endParaRPr lang="it-IT" sz="2000" dirty="0">
              <a:effectLst/>
              <a:latin typeface="Times New Roman" panose="02020603050405020304" pitchFamily="18" charset="0"/>
              <a:ea typeface="Times New Roman" panose="02020603050405020304" pitchFamily="18" charset="0"/>
            </a:endParaRPr>
          </a:p>
          <a:p>
            <a:pPr marL="342900" lvl="0" indent="-342900" algn="just">
              <a:lnSpc>
                <a:spcPct val="120000"/>
              </a:lnSpc>
              <a:spcBef>
                <a:spcPts val="240"/>
              </a:spcBef>
              <a:spcAft>
                <a:spcPts val="240"/>
              </a:spcAft>
              <a:buFont typeface="Times New Roman" panose="02020603050405020304" pitchFamily="18" charset="0"/>
              <a:buChar char="-"/>
            </a:pPr>
            <a:r>
              <a:rPr lang="it-IT" sz="1800" dirty="0">
                <a:solidFill>
                  <a:srgbClr val="002060"/>
                </a:solidFill>
                <a:effectLst/>
                <a:latin typeface="Ebrima" panose="02000000000000000000" pitchFamily="2" charset="0"/>
                <a:ea typeface="Malgun Gothic" panose="020B0503020000020004" pitchFamily="34" charset="-127"/>
              </a:rPr>
              <a:t>La concezione platonica dell’amore nel dialogo intitolato </a:t>
            </a:r>
            <a:r>
              <a:rPr lang="it-IT" sz="1800" i="1" dirty="0">
                <a:solidFill>
                  <a:srgbClr val="002060"/>
                </a:solidFill>
                <a:effectLst/>
                <a:latin typeface="Ebrima" panose="02000000000000000000" pitchFamily="2" charset="0"/>
                <a:ea typeface="Malgun Gothic" panose="020B0503020000020004" pitchFamily="34" charset="-127"/>
              </a:rPr>
              <a:t>Simposio</a:t>
            </a:r>
            <a:r>
              <a:rPr lang="it-IT" sz="1800" dirty="0">
                <a:solidFill>
                  <a:srgbClr val="002060"/>
                </a:solidFill>
                <a:effectLst/>
                <a:latin typeface="Ebrima" panose="02000000000000000000" pitchFamily="2" charset="0"/>
                <a:ea typeface="Malgun Gothic" panose="020B0503020000020004" pitchFamily="34" charset="-127"/>
              </a:rPr>
              <a:t>: la bellezza è l’unica idea che si può avvertire con gli occhi del corpo oltre che con quelli dell’anima. Essa perciò risveglia nel mondo sensibile l’idea del sovrasensibile e attraverso la </a:t>
            </a:r>
            <a:r>
              <a:rPr lang="it-IT" sz="1800" b="1" dirty="0">
                <a:solidFill>
                  <a:srgbClr val="002060"/>
                </a:solidFill>
                <a:effectLst/>
                <a:latin typeface="Ebrima" panose="02000000000000000000" pitchFamily="2" charset="0"/>
                <a:ea typeface="Malgun Gothic" panose="020B0503020000020004" pitchFamily="34" charset="-127"/>
              </a:rPr>
              <a:t>“scala d’amore”</a:t>
            </a:r>
            <a:r>
              <a:rPr lang="it-IT" sz="1800" dirty="0">
                <a:solidFill>
                  <a:srgbClr val="002060"/>
                </a:solidFill>
                <a:effectLst/>
                <a:latin typeface="Ebrima" panose="02000000000000000000" pitchFamily="2" charset="0"/>
                <a:ea typeface="Malgun Gothic" panose="020B0503020000020004" pitchFamily="34" charset="-127"/>
              </a:rPr>
              <a:t> l’uomo può innalzarsi al sovrasensibile.</a:t>
            </a:r>
            <a:endParaRPr lang="it-IT"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734275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DAF256-2645-44AF-7A5C-F2A42282EDE6}"/>
              </a:ext>
            </a:extLst>
          </p:cNvPr>
          <p:cNvSpPr>
            <a:spLocks noGrp="1"/>
          </p:cNvSpPr>
          <p:nvPr>
            <p:ph type="title"/>
          </p:nvPr>
        </p:nvSpPr>
        <p:spPr/>
        <p:txBody>
          <a:bodyPr/>
          <a:lstStyle/>
          <a:p>
            <a:pPr algn="ctr"/>
            <a:r>
              <a:rPr lang="it-IT" b="1" dirty="0"/>
              <a:t>Il </a:t>
            </a:r>
            <a:r>
              <a:rPr lang="it-IT" b="1" i="1" dirty="0"/>
              <a:t>Simposio</a:t>
            </a:r>
            <a:r>
              <a:rPr lang="it-IT" b="1" dirty="0"/>
              <a:t>, il dialogo sull’amore</a:t>
            </a:r>
          </a:p>
        </p:txBody>
      </p:sp>
      <p:sp>
        <p:nvSpPr>
          <p:cNvPr id="3" name="Segnaposto contenuto 2">
            <a:extLst>
              <a:ext uri="{FF2B5EF4-FFF2-40B4-BE49-F238E27FC236}">
                <a16:creationId xmlns:a16="http://schemas.microsoft.com/office/drawing/2014/main" id="{AF67E342-623C-3DFD-79D8-234CEA0588AF}"/>
              </a:ext>
            </a:extLst>
          </p:cNvPr>
          <p:cNvSpPr>
            <a:spLocks noGrp="1"/>
          </p:cNvSpPr>
          <p:nvPr>
            <p:ph idx="1"/>
          </p:nvPr>
        </p:nvSpPr>
        <p:spPr>
          <a:xfrm>
            <a:off x="838200" y="1597981"/>
            <a:ext cx="10515600" cy="5104660"/>
          </a:xfrm>
        </p:spPr>
        <p:txBody>
          <a:bodyPr>
            <a:normAutofit fontScale="70000" lnSpcReduction="20000"/>
          </a:bodyPr>
          <a:lstStyle/>
          <a:p>
            <a:pPr>
              <a:lnSpc>
                <a:spcPct val="120000"/>
              </a:lnSpc>
            </a:pPr>
            <a:r>
              <a:rPr lang="it-IT" sz="2900" dirty="0"/>
              <a:t>Discorso di </a:t>
            </a:r>
            <a:r>
              <a:rPr lang="it-IT" sz="2900" b="1" dirty="0"/>
              <a:t>Fedro</a:t>
            </a:r>
            <a:r>
              <a:rPr lang="it-IT" sz="2900" dirty="0"/>
              <a:t>: l’amore è un </a:t>
            </a:r>
            <a:r>
              <a:rPr lang="it-IT" sz="2900" b="1" dirty="0"/>
              <a:t>dio</a:t>
            </a:r>
            <a:r>
              <a:rPr lang="it-IT" sz="2900" dirty="0"/>
              <a:t> che ispira il senso morale; ci si vergogna di fronte all’amante</a:t>
            </a:r>
          </a:p>
          <a:p>
            <a:pPr>
              <a:lnSpc>
                <a:spcPct val="120000"/>
              </a:lnSpc>
            </a:pPr>
            <a:r>
              <a:rPr lang="it-IT" sz="2900" dirty="0"/>
              <a:t>Discorso di </a:t>
            </a:r>
            <a:r>
              <a:rPr lang="it-IT" sz="2900" b="1" dirty="0"/>
              <a:t>Pausania</a:t>
            </a:r>
            <a:r>
              <a:rPr lang="it-IT" sz="2900" dirty="0"/>
              <a:t>: l’amore è </a:t>
            </a:r>
            <a:r>
              <a:rPr lang="it-IT" sz="2900" b="1" dirty="0"/>
              <a:t>doppio</a:t>
            </a:r>
            <a:r>
              <a:rPr lang="it-IT" sz="2900" dirty="0"/>
              <a:t>: amore volgare e fisico / amore celeste e spirituale</a:t>
            </a:r>
          </a:p>
          <a:p>
            <a:pPr>
              <a:lnSpc>
                <a:spcPct val="120000"/>
              </a:lnSpc>
            </a:pPr>
            <a:r>
              <a:rPr lang="it-IT" sz="2900" dirty="0"/>
              <a:t>Discorso di </a:t>
            </a:r>
            <a:r>
              <a:rPr lang="it-IT" sz="2900" b="1" dirty="0" err="1"/>
              <a:t>Erissimaco</a:t>
            </a:r>
            <a:r>
              <a:rPr lang="it-IT" sz="2900" dirty="0"/>
              <a:t>, medico ateniese: l’amore è una </a:t>
            </a:r>
            <a:r>
              <a:rPr lang="it-IT" sz="2900" b="1" dirty="0"/>
              <a:t>forza cosmica</a:t>
            </a:r>
          </a:p>
          <a:p>
            <a:pPr>
              <a:lnSpc>
                <a:spcPct val="120000"/>
              </a:lnSpc>
            </a:pPr>
            <a:r>
              <a:rPr lang="it-IT" sz="2900" dirty="0"/>
              <a:t>Discorso di </a:t>
            </a:r>
            <a:r>
              <a:rPr lang="it-IT" sz="2900" b="1" dirty="0"/>
              <a:t>Aristofane</a:t>
            </a:r>
            <a:r>
              <a:rPr lang="it-IT" sz="2900" dirty="0"/>
              <a:t>: l’amore è </a:t>
            </a:r>
            <a:r>
              <a:rPr lang="it-IT" sz="2900" b="1" dirty="0"/>
              <a:t>ricerca della propria metà </a:t>
            </a:r>
            <a:r>
              <a:rPr lang="it-IT" sz="2900" dirty="0"/>
              <a:t>(mito degli esseri a forma di palla)</a:t>
            </a:r>
          </a:p>
          <a:p>
            <a:pPr>
              <a:lnSpc>
                <a:spcPct val="120000"/>
              </a:lnSpc>
            </a:pPr>
            <a:r>
              <a:rPr lang="it-IT" sz="2900" dirty="0"/>
              <a:t>Discorso di </a:t>
            </a:r>
            <a:r>
              <a:rPr lang="it-IT" sz="2900" b="1" dirty="0"/>
              <a:t>Agatone</a:t>
            </a:r>
            <a:r>
              <a:rPr lang="it-IT" sz="2900" dirty="0"/>
              <a:t>: l’amore </a:t>
            </a:r>
            <a:r>
              <a:rPr lang="it-IT" sz="2900" b="1" dirty="0"/>
              <a:t>ispira le creazioni artistiche</a:t>
            </a:r>
          </a:p>
          <a:p>
            <a:pPr marL="0" indent="0">
              <a:lnSpc>
                <a:spcPct val="120000"/>
              </a:lnSpc>
              <a:buNone/>
            </a:pPr>
            <a:endParaRPr lang="it-IT" sz="2900" dirty="0"/>
          </a:p>
          <a:p>
            <a:pPr>
              <a:lnSpc>
                <a:spcPct val="120000"/>
              </a:lnSpc>
            </a:pPr>
            <a:r>
              <a:rPr lang="it-IT" sz="2900" b="1" dirty="0"/>
              <a:t>Discorso di </a:t>
            </a:r>
            <a:r>
              <a:rPr lang="it-IT" sz="2900" b="1" dirty="0" err="1"/>
              <a:t>Diotima</a:t>
            </a:r>
            <a:r>
              <a:rPr lang="it-IT" sz="2900" b="1" dirty="0"/>
              <a:t>, riportato da Socrate</a:t>
            </a:r>
            <a:r>
              <a:rPr lang="it-IT" sz="2900" dirty="0"/>
              <a:t>: mostra la verità e i limiti dei discorsi precedenti e formula la teoria dell’amore come forza che dal sensibile porta verso il soprasensibile. L’amore ci spinge verso l’Iperuranio ed è l’entusiasmo che proviamo nel contemplare la verità e le idee. </a:t>
            </a:r>
          </a:p>
          <a:p>
            <a:pPr>
              <a:lnSpc>
                <a:spcPct val="120000"/>
              </a:lnSpc>
            </a:pPr>
            <a:endParaRPr lang="it-IT" sz="2900" dirty="0"/>
          </a:p>
          <a:p>
            <a:pPr>
              <a:lnSpc>
                <a:spcPct val="120000"/>
              </a:lnSpc>
            </a:pPr>
            <a:r>
              <a:rPr lang="it-IT" sz="2900" dirty="0"/>
              <a:t>Discorso di </a:t>
            </a:r>
            <a:r>
              <a:rPr lang="it-IT" sz="2900" b="1" dirty="0"/>
              <a:t>Alcibiade</a:t>
            </a:r>
            <a:r>
              <a:rPr lang="it-IT" sz="2900" dirty="0"/>
              <a:t>: Socrate è la perfetta incarnazione dell’amore (Eros). Sembra attratto dai piaceri sensuali ma in realtà è capace di utilizzare l’attrazione per la bellezza in vista dell’acquisizione della virtù e della conoscenza. </a:t>
            </a:r>
          </a:p>
          <a:p>
            <a:pPr marL="0" indent="0">
              <a:buNone/>
            </a:pPr>
            <a:endParaRPr lang="it-IT" dirty="0"/>
          </a:p>
        </p:txBody>
      </p:sp>
    </p:spTree>
    <p:extLst>
      <p:ext uri="{BB962C8B-B14F-4D97-AF65-F5344CB8AC3E}">
        <p14:creationId xmlns:p14="http://schemas.microsoft.com/office/powerpoint/2010/main" val="20322774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29C77D6-5795-D961-D0B2-4BDA61123EC4}"/>
              </a:ext>
            </a:extLst>
          </p:cNvPr>
          <p:cNvSpPr>
            <a:spLocks noGrp="1"/>
          </p:cNvSpPr>
          <p:nvPr>
            <p:ph type="title"/>
          </p:nvPr>
        </p:nvSpPr>
        <p:spPr/>
        <p:txBody>
          <a:bodyPr/>
          <a:lstStyle/>
          <a:p>
            <a:r>
              <a:rPr lang="it-IT" dirty="0"/>
              <a:t> </a:t>
            </a:r>
          </a:p>
        </p:txBody>
      </p:sp>
      <p:pic>
        <p:nvPicPr>
          <p:cNvPr id="4" name="Segnaposto contenuto 3" descr="Risultati immagini per androgino platone">
            <a:extLst>
              <a:ext uri="{FF2B5EF4-FFF2-40B4-BE49-F238E27FC236}">
                <a16:creationId xmlns:a16="http://schemas.microsoft.com/office/drawing/2014/main" id="{2708EA75-46FA-E5E1-75AB-5A1AD6CEE93C}"/>
              </a:ext>
            </a:extLst>
          </p:cNvPr>
          <p:cNvPicPr>
            <a:picLocks noGrp="1" noChangeAspect="1"/>
          </p:cNvPicPr>
          <p:nvPr>
            <p:ph idx="1"/>
          </p:nvPr>
        </p:nvPicPr>
        <p:blipFill>
          <a:blip r:embed="rId2"/>
          <a:srcRect/>
          <a:stretch>
            <a:fillRect/>
          </a:stretch>
        </p:blipFill>
        <p:spPr bwMode="auto">
          <a:xfrm>
            <a:off x="4574033" y="623294"/>
            <a:ext cx="2865343" cy="3469312"/>
          </a:xfrm>
          <a:prstGeom prst="rect">
            <a:avLst/>
          </a:prstGeom>
          <a:noFill/>
          <a:ln w="9525">
            <a:noFill/>
            <a:miter lim="800000"/>
            <a:headEnd/>
            <a:tailEnd/>
          </a:ln>
        </p:spPr>
      </p:pic>
      <p:sp>
        <p:nvSpPr>
          <p:cNvPr id="5" name="Text Box 73">
            <a:extLst>
              <a:ext uri="{FF2B5EF4-FFF2-40B4-BE49-F238E27FC236}">
                <a16:creationId xmlns:a16="http://schemas.microsoft.com/office/drawing/2014/main" id="{5DFE57C8-D20B-ECE2-D0C0-AD2653E7A7AF}"/>
              </a:ext>
            </a:extLst>
          </p:cNvPr>
          <p:cNvSpPr txBox="1">
            <a:spLocks noChangeArrowheads="1"/>
          </p:cNvSpPr>
          <p:nvPr/>
        </p:nvSpPr>
        <p:spPr bwMode="auto">
          <a:xfrm>
            <a:off x="2494625" y="4564395"/>
            <a:ext cx="7661429" cy="907415"/>
          </a:xfrm>
          <a:prstGeom prst="rect">
            <a:avLst/>
          </a:prstGeom>
          <a:solidFill>
            <a:schemeClr val="bg2">
              <a:lumMod val="100000"/>
              <a:lumOff val="0"/>
            </a:schemeClr>
          </a:solidFill>
          <a:ln w="9525">
            <a:solidFill>
              <a:srgbClr val="000000"/>
            </a:solidFill>
            <a:miter lim="800000"/>
            <a:headEnd/>
            <a:tailEnd/>
          </a:ln>
        </p:spPr>
        <p:txBody>
          <a:bodyPr rot="0" vert="horz" wrap="square" lIns="91440" tIns="45720" rIns="91440" bIns="45720" anchor="t" anchorCtr="0" upright="1">
            <a:noAutofit/>
          </a:bodyPr>
          <a:lstStyle/>
          <a:p>
            <a:r>
              <a:rPr lang="it-IT" dirty="0">
                <a:solidFill>
                  <a:srgbClr val="984806"/>
                </a:solidFill>
                <a:effectLst/>
                <a:latin typeface="Ebrima" panose="02000000000000000000" pitchFamily="2" charset="0"/>
                <a:ea typeface="Times New Roman" panose="02020603050405020304" pitchFamily="18" charset="0"/>
              </a:rPr>
              <a:t>“Noi eravamo interi: e dunque, il nome amore significa questo tendere e muovere verso l’unità e l’intero.”</a:t>
            </a:r>
            <a:endParaRPr lang="it-IT" dirty="0">
              <a:effectLst/>
              <a:latin typeface="Times New Roman" panose="02020603050405020304" pitchFamily="18" charset="0"/>
              <a:ea typeface="Times New Roman" panose="02020603050405020304" pitchFamily="18" charset="0"/>
            </a:endParaRPr>
          </a:p>
          <a:p>
            <a:pPr algn="just"/>
            <a:r>
              <a:rPr lang="it-IT" dirty="0">
                <a:solidFill>
                  <a:srgbClr val="002060"/>
                </a:solidFill>
                <a:effectLst/>
                <a:latin typeface="Ebrima" panose="02000000000000000000" pitchFamily="2" charset="0"/>
                <a:ea typeface="Times New Roman" panose="02020603050405020304" pitchFamily="18" charset="0"/>
              </a:rPr>
              <a:t>(Platone, </a:t>
            </a:r>
            <a:r>
              <a:rPr lang="it-IT" i="1" dirty="0">
                <a:solidFill>
                  <a:srgbClr val="002060"/>
                </a:solidFill>
                <a:effectLst/>
                <a:latin typeface="Ebrima" panose="02000000000000000000" pitchFamily="2" charset="0"/>
                <a:ea typeface="Times New Roman" panose="02020603050405020304" pitchFamily="18" charset="0"/>
              </a:rPr>
              <a:t>Simposio</a:t>
            </a:r>
            <a:r>
              <a:rPr lang="it-IT" dirty="0">
                <a:solidFill>
                  <a:srgbClr val="002060"/>
                </a:solidFill>
                <a:effectLst/>
                <a:latin typeface="Ebrima" panose="02000000000000000000" pitchFamily="2" charset="0"/>
                <a:ea typeface="Times New Roman" panose="02020603050405020304" pitchFamily="18" charset="0"/>
              </a:rPr>
              <a:t>)</a:t>
            </a:r>
            <a:endParaRPr lang="it-IT"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59265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28DF555-1F62-964E-1482-934741794773}"/>
              </a:ext>
            </a:extLst>
          </p:cNvPr>
          <p:cNvSpPr>
            <a:spLocks noGrp="1"/>
          </p:cNvSpPr>
          <p:nvPr>
            <p:ph type="title"/>
          </p:nvPr>
        </p:nvSpPr>
        <p:spPr/>
        <p:txBody>
          <a:bodyPr/>
          <a:lstStyle/>
          <a:p>
            <a:r>
              <a:rPr lang="it-IT" dirty="0"/>
              <a:t> </a:t>
            </a:r>
          </a:p>
        </p:txBody>
      </p:sp>
      <p:sp>
        <p:nvSpPr>
          <p:cNvPr id="3" name="Segnaposto contenuto 2">
            <a:extLst>
              <a:ext uri="{FF2B5EF4-FFF2-40B4-BE49-F238E27FC236}">
                <a16:creationId xmlns:a16="http://schemas.microsoft.com/office/drawing/2014/main" id="{A2A1FD66-8A2A-21FE-1D91-8A3812F4808C}"/>
              </a:ext>
            </a:extLst>
          </p:cNvPr>
          <p:cNvSpPr>
            <a:spLocks noGrp="1"/>
          </p:cNvSpPr>
          <p:nvPr>
            <p:ph idx="1"/>
          </p:nvPr>
        </p:nvSpPr>
        <p:spPr/>
        <p:txBody>
          <a:bodyPr/>
          <a:lstStyle/>
          <a:p>
            <a:pPr marL="0" indent="0">
              <a:buNone/>
            </a:pPr>
            <a:r>
              <a:rPr lang="it-IT" dirty="0"/>
              <a:t> </a:t>
            </a:r>
          </a:p>
        </p:txBody>
      </p:sp>
      <p:pic>
        <p:nvPicPr>
          <p:cNvPr id="1026" name="Picture 2" descr="Nessuna descrizione della foto disponibile.">
            <a:extLst>
              <a:ext uri="{FF2B5EF4-FFF2-40B4-BE49-F238E27FC236}">
                <a16:creationId xmlns:a16="http://schemas.microsoft.com/office/drawing/2014/main" id="{E91254A8-F980-E00E-4BA2-61D6AB7BDF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0155" y="430880"/>
            <a:ext cx="3951689" cy="5996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24012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2D12E4-F6BF-8565-4E74-2A045E578F59}"/>
              </a:ext>
            </a:extLst>
          </p:cNvPr>
          <p:cNvSpPr>
            <a:spLocks noGrp="1"/>
          </p:cNvSpPr>
          <p:nvPr>
            <p:ph type="title"/>
          </p:nvPr>
        </p:nvSpPr>
        <p:spPr/>
        <p:txBody>
          <a:bodyPr>
            <a:normAutofit fontScale="90000"/>
          </a:bodyPr>
          <a:lstStyle/>
          <a:p>
            <a:pPr algn="ctr"/>
            <a:r>
              <a:rPr lang="it-IT" b="1" dirty="0"/>
              <a:t>La bellezza </a:t>
            </a:r>
            <a:br>
              <a:rPr lang="it-IT" dirty="0"/>
            </a:br>
            <a:r>
              <a:rPr lang="it-IT" sz="3600" dirty="0"/>
              <a:t>è il veicolo che dal sensibile ci porta verso il sovrasensibile</a:t>
            </a:r>
          </a:p>
        </p:txBody>
      </p:sp>
      <p:sp>
        <p:nvSpPr>
          <p:cNvPr id="3" name="Segnaposto contenuto 2">
            <a:extLst>
              <a:ext uri="{FF2B5EF4-FFF2-40B4-BE49-F238E27FC236}">
                <a16:creationId xmlns:a16="http://schemas.microsoft.com/office/drawing/2014/main" id="{6D2985BF-A5E9-8920-3792-5DBC5E0D634B}"/>
              </a:ext>
            </a:extLst>
          </p:cNvPr>
          <p:cNvSpPr>
            <a:spLocks noGrp="1"/>
          </p:cNvSpPr>
          <p:nvPr>
            <p:ph idx="1"/>
          </p:nvPr>
        </p:nvSpPr>
        <p:spPr>
          <a:xfrm>
            <a:off x="838200" y="2308194"/>
            <a:ext cx="10515600" cy="3868769"/>
          </a:xfrm>
        </p:spPr>
        <p:txBody>
          <a:bodyPr/>
          <a:lstStyle/>
          <a:p>
            <a:pPr marL="0" lvl="0" indent="0">
              <a:spcBef>
                <a:spcPts val="1800"/>
              </a:spcBef>
              <a:spcAft>
                <a:spcPts val="1800"/>
              </a:spcAft>
              <a:buNone/>
            </a:pPr>
            <a:r>
              <a:rPr lang="it-IT" sz="3200" dirty="0">
                <a:latin typeface="+mj-lt"/>
                <a:ea typeface="+mj-ea"/>
                <a:cs typeface="+mj-cs"/>
              </a:rPr>
              <a:t>La bellezza è l’unica idea che si può avvertire con </a:t>
            </a:r>
            <a:r>
              <a:rPr lang="it-IT" sz="3200" b="1" dirty="0">
                <a:latin typeface="+mj-lt"/>
                <a:ea typeface="+mj-ea"/>
                <a:cs typeface="+mj-cs"/>
              </a:rPr>
              <a:t>gli occhi del corpo</a:t>
            </a:r>
            <a:r>
              <a:rPr lang="it-IT" sz="3200" dirty="0">
                <a:latin typeface="+mj-lt"/>
                <a:ea typeface="+mj-ea"/>
                <a:cs typeface="+mj-cs"/>
              </a:rPr>
              <a:t> oltre che con quelli dell’anima. </a:t>
            </a:r>
          </a:p>
          <a:p>
            <a:pPr marL="0" lvl="0" indent="0">
              <a:spcBef>
                <a:spcPts val="1800"/>
              </a:spcBef>
              <a:spcAft>
                <a:spcPts val="1800"/>
              </a:spcAft>
              <a:buNone/>
            </a:pPr>
            <a:r>
              <a:rPr lang="it-IT" sz="3200" dirty="0">
                <a:latin typeface="+mj-lt"/>
                <a:ea typeface="+mj-ea"/>
                <a:cs typeface="+mj-cs"/>
              </a:rPr>
              <a:t>Essa perciò risveglia nel mondo sensibile l’idea del sovrasensibile e attraverso </a:t>
            </a:r>
            <a:r>
              <a:rPr lang="it-IT" sz="3200" b="1" dirty="0">
                <a:latin typeface="+mj-lt"/>
                <a:ea typeface="+mj-ea"/>
                <a:cs typeface="+mj-cs"/>
              </a:rPr>
              <a:t>la “scala d’amore”</a:t>
            </a:r>
            <a:r>
              <a:rPr lang="it-IT" sz="3200" dirty="0">
                <a:latin typeface="+mj-lt"/>
                <a:ea typeface="+mj-ea"/>
                <a:cs typeface="+mj-cs"/>
              </a:rPr>
              <a:t> l’uomo può innalzarsi al sovrasensibile.</a:t>
            </a:r>
          </a:p>
        </p:txBody>
      </p:sp>
    </p:spTree>
    <p:extLst>
      <p:ext uri="{BB962C8B-B14F-4D97-AF65-F5344CB8AC3E}">
        <p14:creationId xmlns:p14="http://schemas.microsoft.com/office/powerpoint/2010/main" val="36771011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2E20586-82EB-7925-EAAA-18909227A906}"/>
              </a:ext>
            </a:extLst>
          </p:cNvPr>
          <p:cNvSpPr>
            <a:spLocks noGrp="1"/>
          </p:cNvSpPr>
          <p:nvPr>
            <p:ph type="title"/>
          </p:nvPr>
        </p:nvSpPr>
        <p:spPr/>
        <p:txBody>
          <a:bodyPr/>
          <a:lstStyle/>
          <a:p>
            <a:r>
              <a:rPr lang="it-IT" dirty="0"/>
              <a:t>La scala d’amore: dal sensibile al modo delle idee</a:t>
            </a:r>
          </a:p>
        </p:txBody>
      </p:sp>
      <p:sp>
        <p:nvSpPr>
          <p:cNvPr id="3" name="Segnaposto contenuto 2">
            <a:extLst>
              <a:ext uri="{FF2B5EF4-FFF2-40B4-BE49-F238E27FC236}">
                <a16:creationId xmlns:a16="http://schemas.microsoft.com/office/drawing/2014/main" id="{3C1E654B-2C46-5FF8-B33A-66EE16712218}"/>
              </a:ext>
            </a:extLst>
          </p:cNvPr>
          <p:cNvSpPr>
            <a:spLocks noGrp="1"/>
          </p:cNvSpPr>
          <p:nvPr>
            <p:ph idx="1"/>
          </p:nvPr>
        </p:nvSpPr>
        <p:spPr/>
        <p:txBody>
          <a:bodyPr/>
          <a:lstStyle/>
          <a:p>
            <a:pPr marL="0" indent="0">
              <a:buNone/>
            </a:pPr>
            <a:r>
              <a:rPr lang="it-IT" dirty="0"/>
              <a:t> </a:t>
            </a:r>
          </a:p>
        </p:txBody>
      </p:sp>
      <p:pic>
        <p:nvPicPr>
          <p:cNvPr id="5" name="Immagine 4">
            <a:extLst>
              <a:ext uri="{FF2B5EF4-FFF2-40B4-BE49-F238E27FC236}">
                <a16:creationId xmlns:a16="http://schemas.microsoft.com/office/drawing/2014/main" id="{B57EF4B3-C168-D48E-6F74-8BD5CCBBC434}"/>
              </a:ext>
            </a:extLst>
          </p:cNvPr>
          <p:cNvPicPr>
            <a:picLocks noChangeAspect="1"/>
          </p:cNvPicPr>
          <p:nvPr/>
        </p:nvPicPr>
        <p:blipFill>
          <a:blip r:embed="rId2"/>
          <a:stretch>
            <a:fillRect/>
          </a:stretch>
        </p:blipFill>
        <p:spPr>
          <a:xfrm>
            <a:off x="1425111" y="1476077"/>
            <a:ext cx="8517880" cy="5016797"/>
          </a:xfrm>
          <a:prstGeom prst="rect">
            <a:avLst/>
          </a:prstGeom>
        </p:spPr>
      </p:pic>
    </p:spTree>
    <p:extLst>
      <p:ext uri="{BB962C8B-B14F-4D97-AF65-F5344CB8AC3E}">
        <p14:creationId xmlns:p14="http://schemas.microsoft.com/office/powerpoint/2010/main" val="29930761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875FDB-8460-442B-A0F2-8A3129658248}"/>
              </a:ext>
            </a:extLst>
          </p:cNvPr>
          <p:cNvSpPr>
            <a:spLocks noGrp="1"/>
          </p:cNvSpPr>
          <p:nvPr>
            <p:ph type="title"/>
          </p:nvPr>
        </p:nvSpPr>
        <p:spPr/>
        <p:txBody>
          <a:bodyPr/>
          <a:lstStyle/>
          <a:p>
            <a:r>
              <a:rPr lang="it-IT" dirty="0"/>
              <a:t> </a:t>
            </a:r>
          </a:p>
        </p:txBody>
      </p:sp>
      <p:sp>
        <p:nvSpPr>
          <p:cNvPr id="3" name="Segnaposto contenuto 2">
            <a:extLst>
              <a:ext uri="{FF2B5EF4-FFF2-40B4-BE49-F238E27FC236}">
                <a16:creationId xmlns:a16="http://schemas.microsoft.com/office/drawing/2014/main" id="{8181A461-2746-16E1-8F6E-F0A72E3CED5A}"/>
              </a:ext>
            </a:extLst>
          </p:cNvPr>
          <p:cNvSpPr>
            <a:spLocks noGrp="1"/>
          </p:cNvSpPr>
          <p:nvPr>
            <p:ph idx="1"/>
          </p:nvPr>
        </p:nvSpPr>
        <p:spPr/>
        <p:txBody>
          <a:bodyPr/>
          <a:lstStyle/>
          <a:p>
            <a:pPr marL="0" indent="0">
              <a:buNone/>
            </a:pPr>
            <a:r>
              <a:rPr lang="it-IT" dirty="0"/>
              <a:t> </a:t>
            </a:r>
          </a:p>
        </p:txBody>
      </p:sp>
      <p:sp>
        <p:nvSpPr>
          <p:cNvPr id="5" name="CasellaDiTesto 4">
            <a:extLst>
              <a:ext uri="{FF2B5EF4-FFF2-40B4-BE49-F238E27FC236}">
                <a16:creationId xmlns:a16="http://schemas.microsoft.com/office/drawing/2014/main" id="{4B1BC4D3-D41C-D0FC-FE5E-89189C25A509}"/>
              </a:ext>
            </a:extLst>
          </p:cNvPr>
          <p:cNvSpPr txBox="1"/>
          <p:nvPr/>
        </p:nvSpPr>
        <p:spPr>
          <a:xfrm>
            <a:off x="1065320" y="1074445"/>
            <a:ext cx="9525740" cy="4709110"/>
          </a:xfrm>
          <a:prstGeom prst="rect">
            <a:avLst/>
          </a:prstGeom>
          <a:noFill/>
        </p:spPr>
        <p:txBody>
          <a:bodyPr wrap="square">
            <a:spAutoFit/>
          </a:bodyPr>
          <a:lstStyle/>
          <a:p>
            <a:pPr marL="450215">
              <a:lnSpc>
                <a:spcPct val="120000"/>
              </a:lnSpc>
              <a:spcBef>
                <a:spcPts val="360"/>
              </a:spcBef>
              <a:spcAft>
                <a:spcPts val="360"/>
              </a:spcAft>
            </a:pPr>
            <a:r>
              <a:rPr lang="it-IT" sz="2800" dirty="0">
                <a:solidFill>
                  <a:srgbClr val="984806"/>
                </a:solidFill>
                <a:effectLst/>
                <a:latin typeface="Corbel" panose="020B0503020204020204" pitchFamily="34" charset="0"/>
                <a:ea typeface="Times New Roman" panose="02020603050405020304" pitchFamily="18" charset="0"/>
                <a:cs typeface="Calibri" panose="020F0502020204030204" pitchFamily="34" charset="0"/>
              </a:rPr>
              <a:t>«La giusta maniera di procedere da sé, o di essere condotto da un altro, nelle cose d’amore è questa: prendendo le mosse dalle cose belle di quaggiù, salire sempre di più, come per gradini, da un solo corpo bello a due, e da due a tutti i corpi belli, e da tutti i corpi belli alle belle attività umane, e da queste alle belle conoscenze, e dalle conoscenze fino a quella conoscenza che è conoscenza di null’altro se non del Bello stesso. E così, giungendo al termine, conoscere ciò che è il Bello in sé». </a:t>
            </a:r>
            <a:r>
              <a:rPr lang="it-IT" sz="2800" dirty="0">
                <a:solidFill>
                  <a:srgbClr val="000000"/>
                </a:solidFill>
                <a:effectLst/>
                <a:latin typeface="Corbel" panose="020B0503020204020204" pitchFamily="34" charset="0"/>
                <a:ea typeface="Times New Roman" panose="02020603050405020304" pitchFamily="18" charset="0"/>
                <a:cs typeface="Calibri" panose="020F0502020204030204" pitchFamily="34" charset="0"/>
              </a:rPr>
              <a:t> (dal </a:t>
            </a:r>
            <a:r>
              <a:rPr lang="it-IT" sz="2800" i="1" dirty="0">
                <a:solidFill>
                  <a:srgbClr val="000000"/>
                </a:solidFill>
                <a:effectLst/>
                <a:latin typeface="Corbel" panose="020B0503020204020204" pitchFamily="34" charset="0"/>
                <a:ea typeface="Times New Roman" panose="02020603050405020304" pitchFamily="18" charset="0"/>
                <a:cs typeface="Calibri" panose="020F0502020204030204" pitchFamily="34" charset="0"/>
              </a:rPr>
              <a:t>Simposio</a:t>
            </a:r>
            <a:r>
              <a:rPr lang="it-IT" sz="2800" dirty="0">
                <a:solidFill>
                  <a:srgbClr val="000000"/>
                </a:solidFill>
                <a:effectLst/>
                <a:latin typeface="Corbel" panose="020B0503020204020204" pitchFamily="34" charset="0"/>
                <a:ea typeface="Times New Roman" panose="02020603050405020304" pitchFamily="18" charset="0"/>
                <a:cs typeface="Calibri" panose="020F0502020204030204" pitchFamily="34" charset="0"/>
              </a:rPr>
              <a:t>)</a:t>
            </a:r>
            <a:endParaRPr lang="it-IT"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184779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AD0B88-5054-90B1-AC21-A41F2BA52CBE}"/>
              </a:ext>
            </a:extLst>
          </p:cNvPr>
          <p:cNvSpPr>
            <a:spLocks noGrp="1"/>
          </p:cNvSpPr>
          <p:nvPr>
            <p:ph type="title"/>
          </p:nvPr>
        </p:nvSpPr>
        <p:spPr/>
        <p:txBody>
          <a:bodyPr/>
          <a:lstStyle/>
          <a:p>
            <a:r>
              <a:rPr lang="it-IT" dirty="0"/>
              <a:t> </a:t>
            </a:r>
          </a:p>
        </p:txBody>
      </p:sp>
      <p:sp>
        <p:nvSpPr>
          <p:cNvPr id="3" name="Segnaposto contenuto 2">
            <a:extLst>
              <a:ext uri="{FF2B5EF4-FFF2-40B4-BE49-F238E27FC236}">
                <a16:creationId xmlns:a16="http://schemas.microsoft.com/office/drawing/2014/main" id="{D44B33CF-FA73-EF35-8F0B-828672E05DD7}"/>
              </a:ext>
            </a:extLst>
          </p:cNvPr>
          <p:cNvSpPr>
            <a:spLocks noGrp="1"/>
          </p:cNvSpPr>
          <p:nvPr>
            <p:ph idx="1"/>
          </p:nvPr>
        </p:nvSpPr>
        <p:spPr>
          <a:xfrm>
            <a:off x="1269507" y="1253331"/>
            <a:ext cx="9916357" cy="4351338"/>
          </a:xfrm>
        </p:spPr>
        <p:txBody>
          <a:bodyPr/>
          <a:lstStyle/>
          <a:p>
            <a:pPr marL="0" indent="0">
              <a:lnSpc>
                <a:spcPct val="120000"/>
              </a:lnSpc>
              <a:buNone/>
            </a:pPr>
            <a:r>
              <a:rPr lang="it-IT" dirty="0">
                <a:solidFill>
                  <a:srgbClr val="984806"/>
                </a:solidFill>
                <a:latin typeface="Corbel" panose="020B0503020204020204" pitchFamily="34" charset="0"/>
                <a:cs typeface="Calibri" panose="020F0502020204030204" pitchFamily="34" charset="0"/>
              </a:rPr>
              <a:t>"E' indegno e volgare quell'amante che ama il corpo più dell'anima; e non è nemmeno costante, perché ama qualcosa che costante non è. Infatti, non appena appassisce il fiore del corpo di cui era innamorato, fugge lontano, smentendo tanti discorsi e tante promesse. Ma chi ama un animo nobile ne resta amante per tutta la vita, perché è unito a qualcosa che dura."  </a:t>
            </a:r>
            <a:r>
              <a:rPr lang="it-IT" dirty="0"/>
              <a:t>Platone, </a:t>
            </a:r>
            <a:r>
              <a:rPr lang="it-IT" i="1" dirty="0"/>
              <a:t>Simposio</a:t>
            </a:r>
            <a:endParaRPr lang="it-IT" dirty="0"/>
          </a:p>
          <a:p>
            <a:endParaRPr lang="it-IT" dirty="0"/>
          </a:p>
        </p:txBody>
      </p:sp>
    </p:spTree>
    <p:extLst>
      <p:ext uri="{BB962C8B-B14F-4D97-AF65-F5344CB8AC3E}">
        <p14:creationId xmlns:p14="http://schemas.microsoft.com/office/powerpoint/2010/main" val="1434137751"/>
      </p:ext>
    </p:extLst>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7AF762-A32D-47C1-5AB2-5E47EA54C35D}"/>
              </a:ext>
            </a:extLst>
          </p:cNvPr>
          <p:cNvSpPr>
            <a:spLocks noGrp="1"/>
          </p:cNvSpPr>
          <p:nvPr>
            <p:ph type="title"/>
          </p:nvPr>
        </p:nvSpPr>
        <p:spPr/>
        <p:txBody>
          <a:bodyPr/>
          <a:lstStyle/>
          <a:p>
            <a:r>
              <a:rPr lang="it-IT" b="1" dirty="0"/>
              <a:t>L’amore è ricerca della sapienza e si identifica con la filosofia</a:t>
            </a:r>
          </a:p>
        </p:txBody>
      </p:sp>
      <p:sp>
        <p:nvSpPr>
          <p:cNvPr id="3" name="Segnaposto contenuto 2">
            <a:extLst>
              <a:ext uri="{FF2B5EF4-FFF2-40B4-BE49-F238E27FC236}">
                <a16:creationId xmlns:a16="http://schemas.microsoft.com/office/drawing/2014/main" id="{6C26B23C-575C-49B7-650F-551779394A44}"/>
              </a:ext>
            </a:extLst>
          </p:cNvPr>
          <p:cNvSpPr>
            <a:spLocks noGrp="1"/>
          </p:cNvSpPr>
          <p:nvPr>
            <p:ph idx="1"/>
          </p:nvPr>
        </p:nvSpPr>
        <p:spPr/>
        <p:txBody>
          <a:bodyPr>
            <a:normAutofit fontScale="92500" lnSpcReduction="10000"/>
          </a:bodyPr>
          <a:lstStyle/>
          <a:p>
            <a:pPr marL="0" indent="0">
              <a:buNone/>
            </a:pPr>
            <a:endParaRPr lang="it-IT" dirty="0"/>
          </a:p>
          <a:p>
            <a:pPr marL="0" indent="0">
              <a:buNone/>
            </a:pPr>
            <a:r>
              <a:rPr lang="it-IT" dirty="0"/>
              <a:t>Mito della nascita del dio Eros (Amore) dagli dèi </a:t>
            </a:r>
            <a:r>
              <a:rPr lang="it-IT" sz="3600" b="1" dirty="0" err="1"/>
              <a:t>Poros</a:t>
            </a:r>
            <a:r>
              <a:rPr lang="it-IT" dirty="0"/>
              <a:t> (Ingegno) e </a:t>
            </a:r>
            <a:r>
              <a:rPr lang="it-IT" sz="3600" b="1" dirty="0" err="1"/>
              <a:t>Penìa</a:t>
            </a:r>
            <a:r>
              <a:rPr lang="it-IT" dirty="0"/>
              <a:t> (Povertà).</a:t>
            </a:r>
          </a:p>
          <a:p>
            <a:pPr marL="0" indent="0">
              <a:buNone/>
            </a:pPr>
            <a:endParaRPr lang="it-IT" dirty="0"/>
          </a:p>
          <a:p>
            <a:pPr marL="0" indent="0">
              <a:buNone/>
            </a:pPr>
            <a:r>
              <a:rPr lang="it-IT" dirty="0"/>
              <a:t>L’amore è mancanza di sapienza (povertà) ed ingegno per ottenerla. </a:t>
            </a:r>
          </a:p>
          <a:p>
            <a:pPr marL="0" indent="0">
              <a:buNone/>
            </a:pPr>
            <a:endParaRPr lang="it-IT" dirty="0"/>
          </a:p>
          <a:p>
            <a:pPr marL="0" indent="0">
              <a:buNone/>
            </a:pPr>
            <a:r>
              <a:rPr lang="it-IT" dirty="0"/>
              <a:t>E’ aspirazione alla verità assoluta perché non la si possiede. </a:t>
            </a:r>
          </a:p>
          <a:p>
            <a:pPr marL="0" indent="0">
              <a:buNone/>
            </a:pPr>
            <a:r>
              <a:rPr lang="it-IT" dirty="0"/>
              <a:t>In questo senso l’amore si identifica con la «filo-sofia», nel senso di «amore della sapienza», cioè di qualcosa che non si ha e perciò si ama e aspira a possedere. </a:t>
            </a:r>
          </a:p>
        </p:txBody>
      </p:sp>
    </p:spTree>
    <p:extLst>
      <p:ext uri="{BB962C8B-B14F-4D97-AF65-F5344CB8AC3E}">
        <p14:creationId xmlns:p14="http://schemas.microsoft.com/office/powerpoint/2010/main" val="2559755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BE0B48-8270-F485-75B8-53EF5D5BDF63}"/>
              </a:ext>
            </a:extLst>
          </p:cNvPr>
          <p:cNvSpPr>
            <a:spLocks noGrp="1"/>
          </p:cNvSpPr>
          <p:nvPr>
            <p:ph type="title"/>
          </p:nvPr>
        </p:nvSpPr>
        <p:spPr/>
        <p:txBody>
          <a:bodyPr/>
          <a:lstStyle/>
          <a:p>
            <a:r>
              <a:rPr lang="it-IT" dirty="0"/>
              <a:t> </a:t>
            </a:r>
          </a:p>
        </p:txBody>
      </p:sp>
      <p:sp>
        <p:nvSpPr>
          <p:cNvPr id="3" name="Segnaposto contenuto 2">
            <a:extLst>
              <a:ext uri="{FF2B5EF4-FFF2-40B4-BE49-F238E27FC236}">
                <a16:creationId xmlns:a16="http://schemas.microsoft.com/office/drawing/2014/main" id="{7DB2273D-0EE3-0FD3-07B8-36ECC72DA960}"/>
              </a:ext>
            </a:extLst>
          </p:cNvPr>
          <p:cNvSpPr>
            <a:spLocks noGrp="1"/>
          </p:cNvSpPr>
          <p:nvPr>
            <p:ph idx="1"/>
          </p:nvPr>
        </p:nvSpPr>
        <p:spPr>
          <a:xfrm>
            <a:off x="838200" y="1298557"/>
            <a:ext cx="10515600" cy="5194318"/>
          </a:xfrm>
        </p:spPr>
        <p:txBody>
          <a:bodyPr>
            <a:normAutofit fontScale="70000" lnSpcReduction="20000"/>
          </a:bodyPr>
          <a:lstStyle/>
          <a:p>
            <a:pPr>
              <a:buFont typeface="Wingdings" panose="05000000000000000000" pitchFamily="2" charset="2"/>
              <a:buChar char="ü"/>
            </a:pPr>
            <a:r>
              <a:rPr lang="it-IT" sz="2400" dirty="0">
                <a:solidFill>
                  <a:schemeClr val="accent5">
                    <a:lumMod val="50000"/>
                  </a:schemeClr>
                </a:solidFill>
              </a:rPr>
              <a:t>La </a:t>
            </a:r>
            <a:r>
              <a:rPr lang="it-IT" sz="2400" b="1" dirty="0">
                <a:solidFill>
                  <a:schemeClr val="accent5">
                    <a:lumMod val="50000"/>
                  </a:schemeClr>
                </a:solidFill>
              </a:rPr>
              <a:t>mano alzata </a:t>
            </a:r>
            <a:r>
              <a:rPr lang="it-IT" sz="2400" dirty="0">
                <a:solidFill>
                  <a:schemeClr val="accent5">
                    <a:lumMod val="50000"/>
                  </a:schemeClr>
                </a:solidFill>
              </a:rPr>
              <a:t>indica il cielo. Socrate allude all’immortalità dell’anima, di cui parla ai suoi discepoli prima di morire.</a:t>
            </a:r>
          </a:p>
          <a:p>
            <a:pPr>
              <a:buFont typeface="Wingdings" panose="05000000000000000000" pitchFamily="2" charset="2"/>
              <a:buChar char="ü"/>
            </a:pPr>
            <a:endParaRPr lang="it-IT" sz="2400" dirty="0">
              <a:solidFill>
                <a:schemeClr val="accent5">
                  <a:lumMod val="50000"/>
                </a:schemeClr>
              </a:solidFill>
            </a:endParaRPr>
          </a:p>
          <a:p>
            <a:pPr>
              <a:buFont typeface="Wingdings" panose="05000000000000000000" pitchFamily="2" charset="2"/>
              <a:buChar char="ü"/>
            </a:pPr>
            <a:r>
              <a:rPr lang="it-IT" sz="2400" dirty="0">
                <a:solidFill>
                  <a:schemeClr val="accent5">
                    <a:lumMod val="50000"/>
                  </a:schemeClr>
                </a:solidFill>
              </a:rPr>
              <a:t>La </a:t>
            </a:r>
            <a:r>
              <a:rPr lang="it-IT" sz="2400" b="1" dirty="0">
                <a:solidFill>
                  <a:schemeClr val="accent5">
                    <a:lumMod val="50000"/>
                  </a:schemeClr>
                </a:solidFill>
              </a:rPr>
              <a:t>mano che non tocca la coppa </a:t>
            </a:r>
            <a:r>
              <a:rPr lang="it-IT" sz="2400" dirty="0">
                <a:solidFill>
                  <a:schemeClr val="accent5">
                    <a:lumMod val="50000"/>
                  </a:schemeClr>
                </a:solidFill>
              </a:rPr>
              <a:t>di veleno indica l’indifferenza di Socrate alla morte e si contrappone all’altra che indica l’immortalità (il dito alzato ricorda l’immagine di Platone nell’affresco di Raffaello).</a:t>
            </a:r>
          </a:p>
          <a:p>
            <a:pPr>
              <a:buFont typeface="Wingdings" panose="05000000000000000000" pitchFamily="2" charset="2"/>
              <a:buChar char="ü"/>
            </a:pPr>
            <a:endParaRPr lang="it-IT" sz="2400" dirty="0">
              <a:solidFill>
                <a:schemeClr val="accent5">
                  <a:lumMod val="50000"/>
                </a:schemeClr>
              </a:solidFill>
            </a:endParaRPr>
          </a:p>
          <a:p>
            <a:pPr>
              <a:buFont typeface="Wingdings" panose="05000000000000000000" pitchFamily="2" charset="2"/>
              <a:buChar char="ü"/>
            </a:pPr>
            <a:r>
              <a:rPr lang="it-IT" sz="2400" dirty="0">
                <a:solidFill>
                  <a:schemeClr val="accent5">
                    <a:lumMod val="50000"/>
                  </a:schemeClr>
                </a:solidFill>
              </a:rPr>
              <a:t>Sono tematiche che si ritrovano in Platone: il dipinto è stato ispirato dal suo dialogo </a:t>
            </a:r>
            <a:r>
              <a:rPr lang="it-IT" sz="2400" i="1" dirty="0">
                <a:solidFill>
                  <a:schemeClr val="accent5">
                    <a:lumMod val="50000"/>
                  </a:schemeClr>
                </a:solidFill>
              </a:rPr>
              <a:t>Fedone</a:t>
            </a:r>
            <a:r>
              <a:rPr lang="it-IT" sz="2400" dirty="0">
                <a:solidFill>
                  <a:schemeClr val="accent5">
                    <a:lumMod val="50000"/>
                  </a:schemeClr>
                </a:solidFill>
              </a:rPr>
              <a:t>, dove parla dell’immortalità dell’anima. Nel dipinto </a:t>
            </a:r>
            <a:r>
              <a:rPr lang="it-IT" sz="2400" b="1" dirty="0">
                <a:solidFill>
                  <a:schemeClr val="accent5">
                    <a:lumMod val="50000"/>
                  </a:schemeClr>
                </a:solidFill>
              </a:rPr>
              <a:t>Platone è il primo a sinistra</a:t>
            </a:r>
            <a:r>
              <a:rPr lang="it-IT" sz="2400" dirty="0">
                <a:solidFill>
                  <a:schemeClr val="accent5">
                    <a:lumMod val="50000"/>
                  </a:schemeClr>
                </a:solidFill>
              </a:rPr>
              <a:t>. Platone in realtà all’epoca della morte di Socrate era più giovane. Inoltre nel </a:t>
            </a:r>
            <a:r>
              <a:rPr lang="it-IT" sz="2400" i="1" dirty="0">
                <a:solidFill>
                  <a:schemeClr val="accent5">
                    <a:lumMod val="50000"/>
                  </a:schemeClr>
                </a:solidFill>
              </a:rPr>
              <a:t>Fedone</a:t>
            </a:r>
            <a:r>
              <a:rPr lang="it-IT" sz="2400" dirty="0">
                <a:solidFill>
                  <a:schemeClr val="accent5">
                    <a:lumMod val="50000"/>
                  </a:schemeClr>
                </a:solidFill>
              </a:rPr>
              <a:t> Platone scrive di non essere stato presente alla sua morte (ma in realtà probabilmente era presente), forse per alludere al fatto che le tematiche del dialogo sono più sue che di Socrate e che perciò il dialogo non è un resoconto fedele di quanto accaduto. </a:t>
            </a:r>
          </a:p>
          <a:p>
            <a:pPr>
              <a:buFont typeface="Wingdings" panose="05000000000000000000" pitchFamily="2" charset="2"/>
              <a:buChar char="ü"/>
            </a:pPr>
            <a:endParaRPr lang="it-IT" sz="2400" dirty="0">
              <a:solidFill>
                <a:schemeClr val="accent5">
                  <a:lumMod val="50000"/>
                </a:schemeClr>
              </a:solidFill>
            </a:endParaRPr>
          </a:p>
          <a:p>
            <a:pPr>
              <a:buFont typeface="Wingdings" panose="05000000000000000000" pitchFamily="2" charset="2"/>
              <a:buChar char="ü"/>
            </a:pPr>
            <a:r>
              <a:rPr lang="it-IT" sz="2400" dirty="0">
                <a:solidFill>
                  <a:schemeClr val="accent5">
                    <a:lumMod val="50000"/>
                  </a:schemeClr>
                </a:solidFill>
              </a:rPr>
              <a:t>Socrate e Platone sono gli unici ad avere dei </a:t>
            </a:r>
            <a:r>
              <a:rPr lang="it-IT" sz="2400" b="1" dirty="0">
                <a:solidFill>
                  <a:schemeClr val="accent5">
                    <a:lumMod val="50000"/>
                  </a:schemeClr>
                </a:solidFill>
              </a:rPr>
              <a:t>vestiti dai colori chiari</a:t>
            </a:r>
            <a:r>
              <a:rPr lang="it-IT" sz="2400" dirty="0">
                <a:solidFill>
                  <a:schemeClr val="accent5">
                    <a:lumMod val="50000"/>
                  </a:schemeClr>
                </a:solidFill>
              </a:rPr>
              <a:t>. Ciò richiama il legame tra i due filosofi.</a:t>
            </a:r>
          </a:p>
          <a:p>
            <a:pPr>
              <a:buFont typeface="Wingdings" panose="05000000000000000000" pitchFamily="2" charset="2"/>
              <a:buChar char="ü"/>
            </a:pPr>
            <a:endParaRPr lang="it-IT" sz="2400" dirty="0">
              <a:solidFill>
                <a:schemeClr val="accent5">
                  <a:lumMod val="50000"/>
                </a:schemeClr>
              </a:solidFill>
            </a:endParaRPr>
          </a:p>
          <a:p>
            <a:pPr>
              <a:buFont typeface="Wingdings" panose="05000000000000000000" pitchFamily="2" charset="2"/>
              <a:buChar char="ü"/>
            </a:pPr>
            <a:r>
              <a:rPr lang="it-IT" sz="2400" dirty="0">
                <a:solidFill>
                  <a:schemeClr val="accent5">
                    <a:lumMod val="50000"/>
                  </a:schemeClr>
                </a:solidFill>
              </a:rPr>
              <a:t>Le dodici figure che circondano Socrate richiamano i </a:t>
            </a:r>
            <a:r>
              <a:rPr lang="it-IT" sz="2400" b="1" dirty="0">
                <a:solidFill>
                  <a:schemeClr val="accent5">
                    <a:lumMod val="50000"/>
                  </a:schemeClr>
                </a:solidFill>
              </a:rPr>
              <a:t>dodici apostoli </a:t>
            </a:r>
            <a:r>
              <a:rPr lang="it-IT" sz="2400" dirty="0">
                <a:solidFill>
                  <a:schemeClr val="accent5">
                    <a:lumMod val="50000"/>
                  </a:schemeClr>
                </a:solidFill>
              </a:rPr>
              <a:t>istituendo un parallelo tra Socrate e Cristo.</a:t>
            </a:r>
          </a:p>
          <a:p>
            <a:pPr>
              <a:buFont typeface="Wingdings" panose="05000000000000000000" pitchFamily="2" charset="2"/>
              <a:buChar char="ü"/>
            </a:pPr>
            <a:endParaRPr lang="it-IT" sz="2400" dirty="0">
              <a:solidFill>
                <a:schemeClr val="accent5">
                  <a:lumMod val="50000"/>
                </a:schemeClr>
              </a:solidFill>
            </a:endParaRPr>
          </a:p>
          <a:p>
            <a:pPr>
              <a:buFont typeface="Wingdings" panose="05000000000000000000" pitchFamily="2" charset="2"/>
              <a:buChar char="ü"/>
            </a:pPr>
            <a:r>
              <a:rPr lang="it-IT" sz="2400" dirty="0">
                <a:solidFill>
                  <a:schemeClr val="accent5">
                    <a:lumMod val="50000"/>
                  </a:schemeClr>
                </a:solidFill>
              </a:rPr>
              <a:t>Nel quadro compaiono </a:t>
            </a:r>
            <a:r>
              <a:rPr lang="it-IT" sz="2400" b="1" dirty="0">
                <a:solidFill>
                  <a:schemeClr val="accent5">
                    <a:lumMod val="50000"/>
                  </a:schemeClr>
                </a:solidFill>
              </a:rPr>
              <a:t>due firme</a:t>
            </a:r>
            <a:r>
              <a:rPr lang="it-IT" sz="2400" dirty="0">
                <a:solidFill>
                  <a:schemeClr val="accent5">
                    <a:lumMod val="50000"/>
                  </a:schemeClr>
                </a:solidFill>
              </a:rPr>
              <a:t>: una con le iniziali, JL, sul sedile di Platone, per alludere al fatto che in qualche modo anche Platone ne è autore perché il dipinto è ispirato al suo dialogo </a:t>
            </a:r>
            <a:r>
              <a:rPr lang="it-IT" sz="2400" i="1" dirty="0">
                <a:solidFill>
                  <a:schemeClr val="accent5">
                    <a:lumMod val="50000"/>
                  </a:schemeClr>
                </a:solidFill>
              </a:rPr>
              <a:t>Fedone</a:t>
            </a:r>
            <a:r>
              <a:rPr lang="it-IT" sz="2400" dirty="0">
                <a:solidFill>
                  <a:schemeClr val="accent5">
                    <a:lumMod val="50000"/>
                  </a:schemeClr>
                </a:solidFill>
              </a:rPr>
              <a:t>. Un’altra firma, questa volta estesa, si trova sul sedile del discepolo Critone, che poggia la sua mano sulla coscia di Socrate; Critone ha le sembianze del pittore David stesso, che ha eseguito l’opera.</a:t>
            </a:r>
          </a:p>
          <a:p>
            <a:pPr marL="0" indent="0">
              <a:buNone/>
            </a:pPr>
            <a:endParaRPr lang="it-IT" dirty="0"/>
          </a:p>
        </p:txBody>
      </p:sp>
      <p:sp>
        <p:nvSpPr>
          <p:cNvPr id="5" name="CasellaDiTesto 4">
            <a:extLst>
              <a:ext uri="{FF2B5EF4-FFF2-40B4-BE49-F238E27FC236}">
                <a16:creationId xmlns:a16="http://schemas.microsoft.com/office/drawing/2014/main" id="{4602E2C8-1EC0-C707-AAB6-118945A16766}"/>
              </a:ext>
            </a:extLst>
          </p:cNvPr>
          <p:cNvSpPr txBox="1"/>
          <p:nvPr/>
        </p:nvSpPr>
        <p:spPr>
          <a:xfrm>
            <a:off x="2068497" y="462509"/>
            <a:ext cx="7981025" cy="738664"/>
          </a:xfrm>
          <a:prstGeom prst="rect">
            <a:avLst/>
          </a:prstGeom>
          <a:noFill/>
        </p:spPr>
        <p:txBody>
          <a:bodyPr wrap="square">
            <a:spAutoFit/>
          </a:bodyPr>
          <a:lstStyle/>
          <a:p>
            <a:r>
              <a:rPr lang="it-IT" sz="2400" b="1" i="1" dirty="0">
                <a:solidFill>
                  <a:schemeClr val="accent5">
                    <a:lumMod val="50000"/>
                  </a:schemeClr>
                </a:solidFill>
                <a:effectLst/>
                <a:latin typeface="+mn-lt"/>
              </a:rPr>
              <a:t>La morte di Socrate </a:t>
            </a:r>
            <a:r>
              <a:rPr lang="it-IT" sz="2400" b="1" i="0" dirty="0">
                <a:solidFill>
                  <a:schemeClr val="accent5">
                    <a:lumMod val="50000"/>
                  </a:schemeClr>
                </a:solidFill>
                <a:effectLst/>
                <a:latin typeface="+mn-lt"/>
              </a:rPr>
              <a:t>di Jacques-Louis David (1787) - Analisi</a:t>
            </a:r>
            <a:br>
              <a:rPr lang="it-IT" b="0" i="0" dirty="0">
                <a:solidFill>
                  <a:srgbClr val="0070C0"/>
                </a:solidFill>
                <a:effectLst/>
                <a:latin typeface="Libre Franklin" panose="020F0502020204030204" pitchFamily="2" charset="0"/>
              </a:rPr>
            </a:br>
            <a:endParaRPr lang="it-IT" dirty="0">
              <a:solidFill>
                <a:srgbClr val="0070C0"/>
              </a:solidFill>
            </a:endParaRPr>
          </a:p>
        </p:txBody>
      </p:sp>
    </p:spTree>
    <p:extLst>
      <p:ext uri="{BB962C8B-B14F-4D97-AF65-F5344CB8AC3E}">
        <p14:creationId xmlns:p14="http://schemas.microsoft.com/office/powerpoint/2010/main" val="12972537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DEC37F-2AA2-1404-DB8F-97BCD7325EA9}"/>
              </a:ext>
            </a:extLst>
          </p:cNvPr>
          <p:cNvSpPr>
            <a:spLocks noGrp="1"/>
          </p:cNvSpPr>
          <p:nvPr>
            <p:ph type="title"/>
          </p:nvPr>
        </p:nvSpPr>
        <p:spPr/>
        <p:txBody>
          <a:bodyPr/>
          <a:lstStyle/>
          <a:p>
            <a:r>
              <a:rPr lang="it-IT" dirty="0"/>
              <a:t> </a:t>
            </a:r>
          </a:p>
        </p:txBody>
      </p:sp>
      <p:sp>
        <p:nvSpPr>
          <p:cNvPr id="3" name="Segnaposto contenuto 2">
            <a:extLst>
              <a:ext uri="{FF2B5EF4-FFF2-40B4-BE49-F238E27FC236}">
                <a16:creationId xmlns:a16="http://schemas.microsoft.com/office/drawing/2014/main" id="{224487F8-0EDB-B6E1-5236-290755F06291}"/>
              </a:ext>
            </a:extLst>
          </p:cNvPr>
          <p:cNvSpPr>
            <a:spLocks noGrp="1"/>
          </p:cNvSpPr>
          <p:nvPr>
            <p:ph idx="1"/>
          </p:nvPr>
        </p:nvSpPr>
        <p:spPr/>
        <p:txBody>
          <a:bodyPr/>
          <a:lstStyle/>
          <a:p>
            <a:pPr marL="0" indent="0">
              <a:buNone/>
            </a:pPr>
            <a:r>
              <a:rPr lang="it-IT" dirty="0"/>
              <a:t> </a:t>
            </a:r>
          </a:p>
        </p:txBody>
      </p:sp>
      <p:pic>
        <p:nvPicPr>
          <p:cNvPr id="5" name="Immagine 4">
            <a:extLst>
              <a:ext uri="{FF2B5EF4-FFF2-40B4-BE49-F238E27FC236}">
                <a16:creationId xmlns:a16="http://schemas.microsoft.com/office/drawing/2014/main" id="{58B56056-2E98-06EF-03BA-657928D0817A}"/>
              </a:ext>
            </a:extLst>
          </p:cNvPr>
          <p:cNvPicPr>
            <a:picLocks noChangeAspect="1"/>
          </p:cNvPicPr>
          <p:nvPr/>
        </p:nvPicPr>
        <p:blipFill>
          <a:blip r:embed="rId2"/>
          <a:stretch>
            <a:fillRect/>
          </a:stretch>
        </p:blipFill>
        <p:spPr>
          <a:xfrm>
            <a:off x="2339917" y="937824"/>
            <a:ext cx="6972758" cy="4982352"/>
          </a:xfrm>
          <a:prstGeom prst="rect">
            <a:avLst/>
          </a:prstGeom>
        </p:spPr>
      </p:pic>
    </p:spTree>
    <p:extLst>
      <p:ext uri="{BB962C8B-B14F-4D97-AF65-F5344CB8AC3E}">
        <p14:creationId xmlns:p14="http://schemas.microsoft.com/office/powerpoint/2010/main" val="27577861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0820707-FB87-4AB3-B9F4-258265F30DD0}"/>
              </a:ext>
            </a:extLst>
          </p:cNvPr>
          <p:cNvSpPr>
            <a:spLocks noGrp="1"/>
          </p:cNvSpPr>
          <p:nvPr>
            <p:ph type="title"/>
          </p:nvPr>
        </p:nvSpPr>
        <p:spPr/>
        <p:txBody>
          <a:bodyPr/>
          <a:lstStyle/>
          <a:p>
            <a:pPr algn="ctr"/>
            <a:r>
              <a:rPr lang="it-IT" dirty="0"/>
              <a:t>In conclusione</a:t>
            </a:r>
            <a:br>
              <a:rPr lang="it-IT" dirty="0"/>
            </a:br>
            <a:r>
              <a:rPr lang="it-IT" dirty="0"/>
              <a:t>L’amore secondo Platone</a:t>
            </a:r>
          </a:p>
        </p:txBody>
      </p:sp>
      <p:sp>
        <p:nvSpPr>
          <p:cNvPr id="3" name="Segnaposto contenuto 2">
            <a:extLst>
              <a:ext uri="{FF2B5EF4-FFF2-40B4-BE49-F238E27FC236}">
                <a16:creationId xmlns:a16="http://schemas.microsoft.com/office/drawing/2014/main" id="{7DB6FB18-3F54-7AC2-4AE2-A0F7D8E7D1BC}"/>
              </a:ext>
            </a:extLst>
          </p:cNvPr>
          <p:cNvSpPr>
            <a:spLocks noGrp="1"/>
          </p:cNvSpPr>
          <p:nvPr>
            <p:ph idx="1"/>
          </p:nvPr>
        </p:nvSpPr>
        <p:spPr/>
        <p:txBody>
          <a:bodyPr>
            <a:normAutofit/>
          </a:bodyPr>
          <a:lstStyle/>
          <a:p>
            <a:pPr algn="l"/>
            <a:r>
              <a:rPr lang="it-IT" dirty="0">
                <a:solidFill>
                  <a:srgbClr val="2A343D"/>
                </a:solidFill>
                <a:latin typeface="Be Vietnam"/>
              </a:rPr>
              <a:t>L</a:t>
            </a:r>
            <a:r>
              <a:rPr lang="it-IT" b="0" i="0" dirty="0">
                <a:solidFill>
                  <a:srgbClr val="2A343D"/>
                </a:solidFill>
                <a:effectLst/>
                <a:latin typeface="Be Vietnam"/>
              </a:rPr>
              <a:t>'amore è un impulso verso la bellezza e il bene. L'ascesa dell'anima verso la conoscenza del bello e del buono è guidata dall'amore. </a:t>
            </a:r>
          </a:p>
          <a:p>
            <a:pPr algn="l"/>
            <a:r>
              <a:rPr lang="it-IT" b="0" i="0" dirty="0">
                <a:solidFill>
                  <a:srgbClr val="2A343D"/>
                </a:solidFill>
                <a:effectLst/>
                <a:latin typeface="Be Vietnam"/>
              </a:rPr>
              <a:t>L'amore fisico può essere una forma dell'amore per il bello, ma l'amore vero e più elevato è quello che si rivolge al mondo perfetto e immutabile delle idee. </a:t>
            </a:r>
          </a:p>
          <a:p>
            <a:pPr algn="l"/>
            <a:r>
              <a:rPr lang="it-IT" b="0" i="0" dirty="0">
                <a:solidFill>
                  <a:srgbClr val="2A343D"/>
                </a:solidFill>
                <a:effectLst/>
                <a:latin typeface="Be Vietnam"/>
              </a:rPr>
              <a:t>Questo amore spinge l'anima a cercare la conoscenza e a elevare se stessa verso la comprensione delle verità più alte.</a:t>
            </a:r>
          </a:p>
          <a:p>
            <a:pPr algn="l"/>
            <a:r>
              <a:rPr lang="it-IT" dirty="0">
                <a:solidFill>
                  <a:srgbClr val="2A343D"/>
                </a:solidFill>
                <a:latin typeface="Be Vietnam"/>
              </a:rPr>
              <a:t>L</a:t>
            </a:r>
            <a:r>
              <a:rPr lang="it-IT" b="0" i="0" dirty="0">
                <a:solidFill>
                  <a:srgbClr val="2A343D"/>
                </a:solidFill>
                <a:effectLst/>
                <a:latin typeface="Be Vietnam"/>
              </a:rPr>
              <a:t>'amore è dunque un impulso per l'ascesa dell'anima verso la conoscenza e la bellezza, e può essere visto come un'aspirazione verso la perfezione e la verità.</a:t>
            </a:r>
          </a:p>
          <a:p>
            <a:endParaRPr lang="it-IT" dirty="0"/>
          </a:p>
        </p:txBody>
      </p:sp>
    </p:spTree>
    <p:extLst>
      <p:ext uri="{BB962C8B-B14F-4D97-AF65-F5344CB8AC3E}">
        <p14:creationId xmlns:p14="http://schemas.microsoft.com/office/powerpoint/2010/main" val="16469913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7690931-F165-A1BA-BEA0-AC4C113C177B}"/>
              </a:ext>
            </a:extLst>
          </p:cNvPr>
          <p:cNvSpPr>
            <a:spLocks noGrp="1"/>
          </p:cNvSpPr>
          <p:nvPr>
            <p:ph type="title"/>
          </p:nvPr>
        </p:nvSpPr>
        <p:spPr/>
        <p:txBody>
          <a:bodyPr/>
          <a:lstStyle/>
          <a:p>
            <a:r>
              <a:rPr lang="it-IT" dirty="0"/>
              <a:t> </a:t>
            </a:r>
          </a:p>
        </p:txBody>
      </p:sp>
      <p:sp>
        <p:nvSpPr>
          <p:cNvPr id="3" name="Segnaposto contenuto 2">
            <a:extLst>
              <a:ext uri="{FF2B5EF4-FFF2-40B4-BE49-F238E27FC236}">
                <a16:creationId xmlns:a16="http://schemas.microsoft.com/office/drawing/2014/main" id="{0ED44873-8F35-F211-5FB3-9B19256D13CA}"/>
              </a:ext>
            </a:extLst>
          </p:cNvPr>
          <p:cNvSpPr>
            <a:spLocks noGrp="1"/>
          </p:cNvSpPr>
          <p:nvPr>
            <p:ph idx="1"/>
          </p:nvPr>
        </p:nvSpPr>
        <p:spPr>
          <a:xfrm>
            <a:off x="838200" y="1102410"/>
            <a:ext cx="10356542" cy="4351338"/>
          </a:xfrm>
        </p:spPr>
        <p:txBody>
          <a:bodyPr>
            <a:noAutofit/>
          </a:bodyPr>
          <a:lstStyle/>
          <a:p>
            <a:pPr marL="0" indent="0">
              <a:lnSpc>
                <a:spcPct val="120000"/>
              </a:lnSpc>
              <a:buNone/>
            </a:pPr>
            <a:r>
              <a:rPr lang="it-IT" dirty="0">
                <a:solidFill>
                  <a:srgbClr val="984806"/>
                </a:solidFill>
                <a:latin typeface="Corbel" panose="020B0503020204020204" pitchFamily="34" charset="0"/>
                <a:cs typeface="Calibri" panose="020F0502020204030204" pitchFamily="34" charset="0"/>
              </a:rPr>
              <a:t>"Gli amanti che passano la vita insieme non sanno dire che cosa vogliono l'uno dall'altro. Non si può certo credere che siano solo i piaceri fisici la causa della gioia immensa che provano nella reciproca convivenza. E' chiaro che l'anima di ciascuno vuole altra cosa che non è capace a dire e perciò la esprime con vaghi presagi." </a:t>
            </a:r>
          </a:p>
          <a:p>
            <a:pPr marL="0" indent="0">
              <a:lnSpc>
                <a:spcPct val="120000"/>
              </a:lnSpc>
              <a:buNone/>
            </a:pPr>
            <a:r>
              <a:rPr lang="it-IT" dirty="0">
                <a:latin typeface="Corbel" panose="020B0503020204020204" pitchFamily="34" charset="0"/>
                <a:cs typeface="Calibri" panose="020F0502020204030204" pitchFamily="34" charset="0"/>
              </a:rPr>
              <a:t>Platone, </a:t>
            </a:r>
            <a:r>
              <a:rPr lang="it-IT" i="1" dirty="0">
                <a:latin typeface="Corbel" panose="020B0503020204020204" pitchFamily="34" charset="0"/>
                <a:cs typeface="Calibri" panose="020F0502020204030204" pitchFamily="34" charset="0"/>
              </a:rPr>
              <a:t>Simposio</a:t>
            </a:r>
            <a:r>
              <a:rPr lang="it-IT" dirty="0">
                <a:latin typeface="Corbel" panose="020B0503020204020204" pitchFamily="34" charset="0"/>
                <a:cs typeface="Calibri" panose="020F0502020204030204" pitchFamily="34" charset="0"/>
              </a:rPr>
              <a:t>, 192 c-d</a:t>
            </a:r>
          </a:p>
        </p:txBody>
      </p:sp>
    </p:spTree>
    <p:extLst>
      <p:ext uri="{BB962C8B-B14F-4D97-AF65-F5344CB8AC3E}">
        <p14:creationId xmlns:p14="http://schemas.microsoft.com/office/powerpoint/2010/main" val="1348191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21A2CE-1DD9-142D-37A5-4BD20B089582}"/>
              </a:ext>
            </a:extLst>
          </p:cNvPr>
          <p:cNvSpPr>
            <a:spLocks noGrp="1"/>
          </p:cNvSpPr>
          <p:nvPr>
            <p:ph type="title"/>
          </p:nvPr>
        </p:nvSpPr>
        <p:spPr>
          <a:xfrm>
            <a:off x="642891" y="4048217"/>
            <a:ext cx="10515600" cy="1894875"/>
          </a:xfrm>
        </p:spPr>
        <p:txBody>
          <a:bodyPr>
            <a:normAutofit fontScale="90000"/>
          </a:bodyPr>
          <a:lstStyle/>
          <a:p>
            <a:br>
              <a:rPr lang="it-IT" dirty="0"/>
            </a:br>
            <a:r>
              <a:rPr lang="it-IT" sz="2700" dirty="0"/>
              <a:t>Eros è quella forza che porta dalla dimensione puramente fisica a quella metafisica. E’ sete di conoscenza e amore per il Bene, è bisogno di migliorarsi e innalzarsi spiritualmente.</a:t>
            </a:r>
            <a:br>
              <a:rPr lang="it-IT" sz="2700" dirty="0"/>
            </a:br>
            <a:br>
              <a:rPr lang="it-IT" sz="2700" dirty="0"/>
            </a:br>
            <a:r>
              <a:rPr lang="it-IT" sz="2700" dirty="0"/>
              <a:t>L'aspirazione alla bellezza è il fine stesso dell'esistenza e della felicità che deriva dalla ricerca del Bene.</a:t>
            </a:r>
            <a:br>
              <a:rPr lang="it-IT" sz="2700" dirty="0"/>
            </a:br>
            <a:endParaRPr lang="it-IT" sz="2700" dirty="0"/>
          </a:p>
        </p:txBody>
      </p:sp>
      <p:sp>
        <p:nvSpPr>
          <p:cNvPr id="3" name="Segnaposto contenuto 2">
            <a:extLst>
              <a:ext uri="{FF2B5EF4-FFF2-40B4-BE49-F238E27FC236}">
                <a16:creationId xmlns:a16="http://schemas.microsoft.com/office/drawing/2014/main" id="{06DC60C5-F7A6-42DB-845E-54BA1D31E826}"/>
              </a:ext>
            </a:extLst>
          </p:cNvPr>
          <p:cNvSpPr>
            <a:spLocks noGrp="1"/>
          </p:cNvSpPr>
          <p:nvPr>
            <p:ph idx="1"/>
          </p:nvPr>
        </p:nvSpPr>
        <p:spPr>
          <a:xfrm>
            <a:off x="740546" y="192134"/>
            <a:ext cx="10258887" cy="4351338"/>
          </a:xfrm>
        </p:spPr>
        <p:txBody>
          <a:bodyPr>
            <a:normAutofit/>
          </a:bodyPr>
          <a:lstStyle/>
          <a:p>
            <a:pPr marL="0" indent="0">
              <a:buNone/>
            </a:pPr>
            <a:endParaRPr lang="it-IT" sz="4400" dirty="0">
              <a:solidFill>
                <a:schemeClr val="accent2">
                  <a:lumMod val="50000"/>
                </a:schemeClr>
              </a:solidFill>
            </a:endParaRPr>
          </a:p>
          <a:p>
            <a:pPr marL="0" indent="0">
              <a:buNone/>
            </a:pPr>
            <a:endParaRPr lang="it-IT" sz="4400" dirty="0">
              <a:solidFill>
                <a:schemeClr val="accent2">
                  <a:lumMod val="50000"/>
                </a:schemeClr>
              </a:solidFill>
            </a:endParaRPr>
          </a:p>
          <a:p>
            <a:pPr marL="0" indent="0">
              <a:lnSpc>
                <a:spcPct val="120000"/>
              </a:lnSpc>
              <a:buNone/>
            </a:pPr>
            <a:r>
              <a:rPr lang="it-IT" sz="3600" dirty="0">
                <a:solidFill>
                  <a:srgbClr val="984806"/>
                </a:solidFill>
                <a:latin typeface="Corbel" panose="020B0503020204020204" pitchFamily="34" charset="0"/>
                <a:cs typeface="Calibri" panose="020F0502020204030204" pitchFamily="34" charset="0"/>
              </a:rPr>
              <a:t>«Eros è quella forza spirituale che dà all’anima le ali per volare sempre più in alto.»</a:t>
            </a:r>
          </a:p>
          <a:p>
            <a:pPr marL="0" indent="0" algn="r">
              <a:lnSpc>
                <a:spcPct val="120000"/>
              </a:lnSpc>
              <a:buNone/>
            </a:pPr>
            <a:r>
              <a:rPr lang="it-IT" sz="3600" dirty="0">
                <a:latin typeface="Corbel" panose="020B0503020204020204" pitchFamily="34" charset="0"/>
                <a:cs typeface="Calibri" panose="020F0502020204030204" pitchFamily="34" charset="0"/>
              </a:rPr>
              <a:t>Platone, </a:t>
            </a:r>
            <a:r>
              <a:rPr lang="it-IT" sz="3600" i="1" dirty="0">
                <a:latin typeface="Corbel" panose="020B0503020204020204" pitchFamily="34" charset="0"/>
                <a:cs typeface="Calibri" panose="020F0502020204030204" pitchFamily="34" charset="0"/>
              </a:rPr>
              <a:t>Fedro</a:t>
            </a:r>
          </a:p>
        </p:txBody>
      </p:sp>
    </p:spTree>
    <p:extLst>
      <p:ext uri="{BB962C8B-B14F-4D97-AF65-F5344CB8AC3E}">
        <p14:creationId xmlns:p14="http://schemas.microsoft.com/office/powerpoint/2010/main" val="40560178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a:extLst>
            <a:ext uri="{FF2B5EF4-FFF2-40B4-BE49-F238E27FC236}">
              <a16:creationId xmlns:a16="http://schemas.microsoft.com/office/drawing/2014/main" id="{89F3AF2E-C269-6FEA-4C45-F18FD7BB9D58}"/>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C1AC129D-9EF1-9192-84E3-8ABC93EC2F02}"/>
              </a:ext>
            </a:extLst>
          </p:cNvPr>
          <p:cNvSpPr>
            <a:spLocks noGrp="1"/>
          </p:cNvSpPr>
          <p:nvPr>
            <p:ph type="title"/>
          </p:nvPr>
        </p:nvSpPr>
        <p:spPr/>
        <p:txBody>
          <a:bodyPr/>
          <a:lstStyle/>
          <a:p>
            <a:r>
              <a:rPr lang="it-IT" dirty="0"/>
              <a:t> </a:t>
            </a:r>
          </a:p>
        </p:txBody>
      </p:sp>
      <p:sp>
        <p:nvSpPr>
          <p:cNvPr id="3" name="Segnaposto contenuto 2">
            <a:extLst>
              <a:ext uri="{FF2B5EF4-FFF2-40B4-BE49-F238E27FC236}">
                <a16:creationId xmlns:a16="http://schemas.microsoft.com/office/drawing/2014/main" id="{282857F0-3521-E54C-9E9A-9B5892825C76}"/>
              </a:ext>
            </a:extLst>
          </p:cNvPr>
          <p:cNvSpPr>
            <a:spLocks noGrp="1"/>
          </p:cNvSpPr>
          <p:nvPr>
            <p:ph idx="1"/>
          </p:nvPr>
        </p:nvSpPr>
        <p:spPr/>
        <p:txBody>
          <a:bodyPr/>
          <a:lstStyle/>
          <a:p>
            <a:pPr marL="0" indent="0">
              <a:buNone/>
            </a:pPr>
            <a:r>
              <a:rPr lang="it-IT" dirty="0"/>
              <a:t> </a:t>
            </a:r>
          </a:p>
        </p:txBody>
      </p:sp>
      <p:sp>
        <p:nvSpPr>
          <p:cNvPr id="4" name="Titolo 1">
            <a:extLst>
              <a:ext uri="{FF2B5EF4-FFF2-40B4-BE49-F238E27FC236}">
                <a16:creationId xmlns:a16="http://schemas.microsoft.com/office/drawing/2014/main" id="{5D40E76D-EF1A-0523-F2BB-E63970042EBD}"/>
              </a:ext>
            </a:extLst>
          </p:cNvPr>
          <p:cNvSpPr txBox="1">
            <a:spLocks/>
          </p:cNvSpPr>
          <p:nvPr/>
        </p:nvSpPr>
        <p:spPr>
          <a:xfrm>
            <a:off x="740546" y="2103437"/>
            <a:ext cx="10515600" cy="1325563"/>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b="1" dirty="0"/>
              <a:t>4. La teoria dello Stato ideale e il mito della caverna come sintesi di tutta la filosofia di Platone</a:t>
            </a:r>
          </a:p>
        </p:txBody>
      </p:sp>
    </p:spTree>
    <p:extLst>
      <p:ext uri="{BB962C8B-B14F-4D97-AF65-F5344CB8AC3E}">
        <p14:creationId xmlns:p14="http://schemas.microsoft.com/office/powerpoint/2010/main" val="25315434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E494CF-4652-4FA6-F7EA-9696ABABE5EB}"/>
              </a:ext>
            </a:extLst>
          </p:cNvPr>
          <p:cNvSpPr>
            <a:spLocks noGrp="1"/>
          </p:cNvSpPr>
          <p:nvPr>
            <p:ph type="title"/>
          </p:nvPr>
        </p:nvSpPr>
        <p:spPr/>
        <p:txBody>
          <a:bodyPr/>
          <a:lstStyle/>
          <a:p>
            <a:r>
              <a:rPr lang="it-IT" dirty="0"/>
              <a:t> </a:t>
            </a:r>
          </a:p>
        </p:txBody>
      </p:sp>
      <p:sp>
        <p:nvSpPr>
          <p:cNvPr id="3" name="Segnaposto contenuto 2">
            <a:extLst>
              <a:ext uri="{FF2B5EF4-FFF2-40B4-BE49-F238E27FC236}">
                <a16:creationId xmlns:a16="http://schemas.microsoft.com/office/drawing/2014/main" id="{778985C1-0FDA-3FE2-AF5D-533E6070B2A0}"/>
              </a:ext>
            </a:extLst>
          </p:cNvPr>
          <p:cNvSpPr>
            <a:spLocks noGrp="1"/>
          </p:cNvSpPr>
          <p:nvPr>
            <p:ph idx="1"/>
          </p:nvPr>
        </p:nvSpPr>
        <p:spPr/>
        <p:txBody>
          <a:bodyPr/>
          <a:lstStyle/>
          <a:p>
            <a:pPr marL="0" indent="0">
              <a:buNone/>
            </a:pPr>
            <a:r>
              <a:rPr lang="it-IT" dirty="0"/>
              <a:t> </a:t>
            </a:r>
          </a:p>
        </p:txBody>
      </p:sp>
      <p:pic>
        <p:nvPicPr>
          <p:cNvPr id="1026" name="Picture 2" descr="RIFLESSIONI CULTURALI: PLATONE E LO STATO">
            <a:extLst>
              <a:ext uri="{FF2B5EF4-FFF2-40B4-BE49-F238E27FC236}">
                <a16:creationId xmlns:a16="http://schemas.microsoft.com/office/drawing/2014/main" id="{6A28F139-13CF-DCEE-B1D5-B9B9BFE501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7161" y="111814"/>
            <a:ext cx="9676660" cy="6634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38157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16F92B-32F6-09BA-FE85-28E4290B316F}"/>
              </a:ext>
            </a:extLst>
          </p:cNvPr>
          <p:cNvSpPr>
            <a:spLocks noGrp="1"/>
          </p:cNvSpPr>
          <p:nvPr>
            <p:ph type="title"/>
          </p:nvPr>
        </p:nvSpPr>
        <p:spPr/>
        <p:txBody>
          <a:bodyPr/>
          <a:lstStyle/>
          <a:p>
            <a:r>
              <a:rPr lang="it-IT" dirty="0"/>
              <a:t> </a:t>
            </a:r>
          </a:p>
        </p:txBody>
      </p:sp>
      <p:sp>
        <p:nvSpPr>
          <p:cNvPr id="3" name="Segnaposto contenuto 2">
            <a:extLst>
              <a:ext uri="{FF2B5EF4-FFF2-40B4-BE49-F238E27FC236}">
                <a16:creationId xmlns:a16="http://schemas.microsoft.com/office/drawing/2014/main" id="{9EB4A83F-3391-EC4C-FB20-6295FA411F4B}"/>
              </a:ext>
            </a:extLst>
          </p:cNvPr>
          <p:cNvSpPr>
            <a:spLocks noGrp="1"/>
          </p:cNvSpPr>
          <p:nvPr>
            <p:ph idx="1"/>
          </p:nvPr>
        </p:nvSpPr>
        <p:spPr>
          <a:xfrm>
            <a:off x="775317" y="715916"/>
            <a:ext cx="10515600" cy="4351338"/>
          </a:xfrm>
        </p:spPr>
        <p:txBody>
          <a:bodyPr/>
          <a:lstStyle/>
          <a:p>
            <a:pPr marL="0" indent="0">
              <a:buNone/>
            </a:pPr>
            <a:r>
              <a:rPr lang="it-IT" dirty="0"/>
              <a:t> </a:t>
            </a:r>
          </a:p>
        </p:txBody>
      </p:sp>
      <p:sp>
        <p:nvSpPr>
          <p:cNvPr id="5" name="CasellaDiTesto 4">
            <a:extLst>
              <a:ext uri="{FF2B5EF4-FFF2-40B4-BE49-F238E27FC236}">
                <a16:creationId xmlns:a16="http://schemas.microsoft.com/office/drawing/2014/main" id="{ACF5A8BC-24C4-6AF9-F061-251BCE6CF767}"/>
              </a:ext>
            </a:extLst>
          </p:cNvPr>
          <p:cNvSpPr txBox="1"/>
          <p:nvPr/>
        </p:nvSpPr>
        <p:spPr>
          <a:xfrm>
            <a:off x="1544715" y="761445"/>
            <a:ext cx="9490228" cy="4908588"/>
          </a:xfrm>
          <a:prstGeom prst="rect">
            <a:avLst/>
          </a:prstGeom>
          <a:noFill/>
        </p:spPr>
        <p:txBody>
          <a:bodyPr wrap="square">
            <a:spAutoFit/>
          </a:bodyPr>
          <a:lstStyle/>
          <a:p>
            <a:pPr marL="342900" lvl="0" indent="-342900" algn="just">
              <a:lnSpc>
                <a:spcPct val="120000"/>
              </a:lnSpc>
              <a:spcBef>
                <a:spcPts val="240"/>
              </a:spcBef>
              <a:spcAft>
                <a:spcPts val="240"/>
              </a:spcAft>
              <a:buFont typeface="Wingdings" panose="05000000000000000000" pitchFamily="2" charset="2"/>
              <a:buChar char=""/>
            </a:pPr>
            <a:r>
              <a:rPr lang="it-IT" sz="1600" b="1" dirty="0">
                <a:solidFill>
                  <a:srgbClr val="002060"/>
                </a:solidFill>
                <a:effectLst/>
                <a:latin typeface="Ebrima" panose="02000000000000000000" pitchFamily="2" charset="0"/>
                <a:ea typeface="Malgun Gothic" panose="020B0503020000020004" pitchFamily="34" charset="-127"/>
              </a:rPr>
              <a:t>La sintesi delle teorie di Platone nella </a:t>
            </a:r>
            <a:r>
              <a:rPr lang="it-IT" sz="1600" b="1" i="1" dirty="0">
                <a:solidFill>
                  <a:srgbClr val="002060"/>
                </a:solidFill>
                <a:effectLst/>
                <a:latin typeface="Ebrima" panose="02000000000000000000" pitchFamily="2" charset="0"/>
                <a:ea typeface="Malgun Gothic" panose="020B0503020000020004" pitchFamily="34" charset="-127"/>
              </a:rPr>
              <a:t>Repubblica</a:t>
            </a:r>
            <a:r>
              <a:rPr lang="it-IT" sz="1600" b="1" dirty="0">
                <a:solidFill>
                  <a:srgbClr val="002060"/>
                </a:solidFill>
                <a:effectLst/>
                <a:latin typeface="Ebrima" panose="02000000000000000000" pitchFamily="2" charset="0"/>
                <a:ea typeface="Malgun Gothic" panose="020B0503020000020004" pitchFamily="34" charset="-127"/>
              </a:rPr>
              <a:t> e nel mito della caverna</a:t>
            </a:r>
            <a:endParaRPr lang="it-IT" sz="1600" dirty="0">
              <a:effectLst/>
              <a:latin typeface="Times New Roman" panose="02020603050405020304" pitchFamily="18" charset="0"/>
              <a:ea typeface="Times New Roman" panose="02020603050405020304" pitchFamily="18" charset="0"/>
            </a:endParaRPr>
          </a:p>
          <a:p>
            <a:pPr marL="342900" lvl="0" indent="-342900" algn="just">
              <a:lnSpc>
                <a:spcPct val="120000"/>
              </a:lnSpc>
              <a:spcBef>
                <a:spcPts val="240"/>
              </a:spcBef>
              <a:spcAft>
                <a:spcPts val="240"/>
              </a:spcAft>
              <a:buFont typeface="Times New Roman" panose="02020603050405020304" pitchFamily="18" charset="0"/>
              <a:buChar char="-"/>
            </a:pPr>
            <a:r>
              <a:rPr lang="it-IT" sz="1600" dirty="0">
                <a:solidFill>
                  <a:srgbClr val="002060"/>
                </a:solidFill>
                <a:effectLst/>
                <a:latin typeface="Ebrima" panose="02000000000000000000" pitchFamily="2" charset="0"/>
                <a:ea typeface="Malgun Gothic" panose="020B0503020000020004" pitchFamily="34" charset="-127"/>
              </a:rPr>
              <a:t>Tutte le tematiche del pensiero platonico trovano la loro sintesi nel dialogo intitolato la </a:t>
            </a:r>
            <a:r>
              <a:rPr lang="it-IT" sz="1600" i="1" dirty="0">
                <a:solidFill>
                  <a:srgbClr val="002060"/>
                </a:solidFill>
                <a:effectLst/>
                <a:latin typeface="Ebrima" panose="02000000000000000000" pitchFamily="2" charset="0"/>
                <a:ea typeface="Malgun Gothic" panose="020B0503020000020004" pitchFamily="34" charset="-127"/>
              </a:rPr>
              <a:t>Repubblica</a:t>
            </a:r>
            <a:r>
              <a:rPr lang="it-IT" sz="1600" dirty="0">
                <a:solidFill>
                  <a:srgbClr val="002060"/>
                </a:solidFill>
                <a:effectLst/>
                <a:latin typeface="Ebrima" panose="02000000000000000000" pitchFamily="2" charset="0"/>
                <a:ea typeface="Malgun Gothic" panose="020B0503020000020004" pitchFamily="34" charset="-127"/>
              </a:rPr>
              <a:t> dove Platone illustra la struttura dello </a:t>
            </a:r>
            <a:r>
              <a:rPr lang="it-IT" sz="1600" b="1" dirty="0">
                <a:solidFill>
                  <a:srgbClr val="002060"/>
                </a:solidFill>
                <a:effectLst/>
                <a:latin typeface="Ebrima" panose="02000000000000000000" pitchFamily="2" charset="0"/>
                <a:ea typeface="Malgun Gothic" panose="020B0503020000020004" pitchFamily="34" charset="-127"/>
              </a:rPr>
              <a:t>Stato ideale</a:t>
            </a:r>
            <a:r>
              <a:rPr lang="it-IT" sz="1600" dirty="0">
                <a:solidFill>
                  <a:srgbClr val="002060"/>
                </a:solidFill>
                <a:effectLst/>
                <a:latin typeface="Ebrima" panose="02000000000000000000" pitchFamily="2" charset="0"/>
                <a:ea typeface="Malgun Gothic" panose="020B0503020000020004" pitchFamily="34" charset="-127"/>
              </a:rPr>
              <a:t>, in cui governano i filosofi, che sono gli unici in grado di innalzarsi alla contemplazione delle idee e perciò di guidare gli altri uomini.</a:t>
            </a:r>
            <a:endParaRPr lang="it-IT" sz="1600" dirty="0">
              <a:effectLst/>
              <a:latin typeface="Times New Roman" panose="02020603050405020304" pitchFamily="18" charset="0"/>
              <a:ea typeface="Times New Roman" panose="02020603050405020304" pitchFamily="18" charset="0"/>
            </a:endParaRPr>
          </a:p>
          <a:p>
            <a:pPr marL="1805940" algn="just">
              <a:lnSpc>
                <a:spcPct val="120000"/>
              </a:lnSpc>
              <a:spcBef>
                <a:spcPts val="240"/>
              </a:spcBef>
              <a:spcAft>
                <a:spcPts val="240"/>
              </a:spcAft>
            </a:pPr>
            <a:r>
              <a:rPr lang="it-IT" sz="1600" dirty="0">
                <a:solidFill>
                  <a:srgbClr val="002060"/>
                </a:solidFill>
                <a:effectLst/>
                <a:latin typeface="Ebrima" panose="02000000000000000000" pitchFamily="2" charset="0"/>
                <a:ea typeface="Malgun Gothic" panose="020B0503020000020004" pitchFamily="34" charset="-127"/>
              </a:rPr>
              <a:t>Illustrazione del contenuto della </a:t>
            </a:r>
            <a:r>
              <a:rPr lang="it-IT" sz="1600" i="1" dirty="0">
                <a:solidFill>
                  <a:srgbClr val="002060"/>
                </a:solidFill>
                <a:effectLst/>
                <a:latin typeface="Ebrima" panose="02000000000000000000" pitchFamily="2" charset="0"/>
                <a:ea typeface="Malgun Gothic" panose="020B0503020000020004" pitchFamily="34" charset="-127"/>
              </a:rPr>
              <a:t>Repubblica</a:t>
            </a:r>
            <a:r>
              <a:rPr lang="it-IT" sz="1600" dirty="0">
                <a:solidFill>
                  <a:srgbClr val="002060"/>
                </a:solidFill>
                <a:effectLst/>
                <a:latin typeface="Ebrima" panose="02000000000000000000" pitchFamily="2" charset="0"/>
                <a:ea typeface="Malgun Gothic" panose="020B0503020000020004" pitchFamily="34" charset="-127"/>
              </a:rPr>
              <a:t>:</a:t>
            </a:r>
            <a:endParaRPr lang="it-IT" sz="1600" dirty="0">
              <a:effectLst/>
              <a:latin typeface="Times New Roman" panose="02020603050405020304" pitchFamily="18" charset="0"/>
              <a:ea typeface="Times New Roman" panose="02020603050405020304" pitchFamily="18" charset="0"/>
            </a:endParaRPr>
          </a:p>
          <a:p>
            <a:pPr marL="1143000" lvl="2" indent="-228600" algn="just">
              <a:lnSpc>
                <a:spcPct val="120000"/>
              </a:lnSpc>
              <a:spcBef>
                <a:spcPts val="240"/>
              </a:spcBef>
              <a:spcAft>
                <a:spcPts val="240"/>
              </a:spcAft>
              <a:buFont typeface="Wingdings" panose="05000000000000000000" pitchFamily="2" charset="2"/>
              <a:buChar char=""/>
            </a:pPr>
            <a:r>
              <a:rPr lang="it-IT" sz="1600" dirty="0">
                <a:solidFill>
                  <a:srgbClr val="002060"/>
                </a:solidFill>
                <a:effectLst/>
                <a:latin typeface="Ebrima" panose="02000000000000000000" pitchFamily="2" charset="0"/>
                <a:ea typeface="Malgun Gothic" panose="020B0503020000020004" pitchFamily="34" charset="-127"/>
              </a:rPr>
              <a:t>La </a:t>
            </a:r>
            <a:r>
              <a:rPr lang="it-IT" sz="1600" i="1" dirty="0">
                <a:solidFill>
                  <a:srgbClr val="002060"/>
                </a:solidFill>
                <a:effectLst/>
                <a:latin typeface="Ebrima" panose="02000000000000000000" pitchFamily="2" charset="0"/>
                <a:ea typeface="Malgun Gothic" panose="020B0503020000020004" pitchFamily="34" charset="-127"/>
              </a:rPr>
              <a:t>Repubblica</a:t>
            </a:r>
            <a:r>
              <a:rPr lang="it-IT" sz="1600" dirty="0">
                <a:solidFill>
                  <a:srgbClr val="002060"/>
                </a:solidFill>
                <a:effectLst/>
                <a:latin typeface="Ebrima" panose="02000000000000000000" pitchFamily="2" charset="0"/>
                <a:ea typeface="Malgun Gothic" panose="020B0503020000020004" pitchFamily="34" charset="-127"/>
              </a:rPr>
              <a:t> è un’opera </a:t>
            </a:r>
            <a:r>
              <a:rPr lang="it-IT" sz="1600" b="1" dirty="0">
                <a:solidFill>
                  <a:srgbClr val="002060"/>
                </a:solidFill>
                <a:effectLst/>
                <a:latin typeface="Ebrima" panose="02000000000000000000" pitchFamily="2" charset="0"/>
                <a:ea typeface="Malgun Gothic" panose="020B0503020000020004" pitchFamily="34" charset="-127"/>
              </a:rPr>
              <a:t>utopica</a:t>
            </a:r>
            <a:r>
              <a:rPr lang="it-IT" sz="1600" dirty="0">
                <a:solidFill>
                  <a:srgbClr val="002060"/>
                </a:solidFill>
                <a:effectLst/>
                <a:latin typeface="Ebrima" panose="02000000000000000000" pitchFamily="2" charset="0"/>
                <a:ea typeface="Malgun Gothic" panose="020B0503020000020004" pitchFamily="34" charset="-127"/>
              </a:rPr>
              <a:t> perché delinea le caratteristiche di uno Stato ideale.</a:t>
            </a:r>
            <a:endParaRPr lang="it-IT" sz="1600" dirty="0">
              <a:effectLst/>
              <a:latin typeface="Times New Roman" panose="02020603050405020304" pitchFamily="18" charset="0"/>
              <a:ea typeface="Times New Roman" panose="02020603050405020304" pitchFamily="18" charset="0"/>
            </a:endParaRPr>
          </a:p>
          <a:p>
            <a:pPr marL="1143000" lvl="2" indent="-228600" algn="just">
              <a:lnSpc>
                <a:spcPct val="120000"/>
              </a:lnSpc>
              <a:spcBef>
                <a:spcPts val="240"/>
              </a:spcBef>
              <a:spcAft>
                <a:spcPts val="240"/>
              </a:spcAft>
              <a:buFont typeface="Wingdings" panose="05000000000000000000" pitchFamily="2" charset="2"/>
              <a:buChar char=""/>
            </a:pPr>
            <a:r>
              <a:rPr lang="it-IT" sz="1600" dirty="0">
                <a:solidFill>
                  <a:srgbClr val="002060"/>
                </a:solidFill>
                <a:effectLst/>
                <a:latin typeface="Ebrima" panose="02000000000000000000" pitchFamily="2" charset="0"/>
                <a:ea typeface="Malgun Gothic" panose="020B0503020000020004" pitchFamily="34" charset="-127"/>
              </a:rPr>
              <a:t>Lo Stato ideale è diviso in </a:t>
            </a:r>
            <a:r>
              <a:rPr lang="it-IT" sz="1600" b="1" dirty="0">
                <a:solidFill>
                  <a:srgbClr val="002060"/>
                </a:solidFill>
                <a:effectLst/>
                <a:latin typeface="Ebrima" panose="02000000000000000000" pitchFamily="2" charset="0"/>
                <a:ea typeface="Malgun Gothic" panose="020B0503020000020004" pitchFamily="34" charset="-127"/>
              </a:rPr>
              <a:t>classi</a:t>
            </a:r>
            <a:r>
              <a:rPr lang="it-IT" sz="1600" dirty="0">
                <a:solidFill>
                  <a:srgbClr val="002060"/>
                </a:solidFill>
                <a:effectLst/>
                <a:latin typeface="Ebrima" panose="02000000000000000000" pitchFamily="2" charset="0"/>
                <a:ea typeface="Malgun Gothic" panose="020B0503020000020004" pitchFamily="34" charset="-127"/>
              </a:rPr>
              <a:t>; la suddivisione in classi rispecchia la suddivisione degli uomini in tre tipi, in base alle caratteristiche della loro anima (mito delle stirpi).</a:t>
            </a:r>
            <a:endParaRPr lang="it-IT" sz="1600" dirty="0">
              <a:effectLst/>
              <a:latin typeface="Times New Roman" panose="02020603050405020304" pitchFamily="18" charset="0"/>
              <a:ea typeface="Times New Roman" panose="02020603050405020304" pitchFamily="18" charset="0"/>
            </a:endParaRPr>
          </a:p>
          <a:p>
            <a:pPr marL="1143000" lvl="2" indent="-228600" algn="just">
              <a:lnSpc>
                <a:spcPct val="120000"/>
              </a:lnSpc>
              <a:spcBef>
                <a:spcPts val="240"/>
              </a:spcBef>
              <a:spcAft>
                <a:spcPts val="240"/>
              </a:spcAft>
              <a:buFont typeface="Wingdings" panose="05000000000000000000" pitchFamily="2" charset="2"/>
              <a:buChar char=""/>
            </a:pPr>
            <a:r>
              <a:rPr lang="it-IT" sz="1600" dirty="0">
                <a:solidFill>
                  <a:srgbClr val="002060"/>
                </a:solidFill>
                <a:effectLst/>
                <a:latin typeface="Ebrima" panose="02000000000000000000" pitchFamily="2" charset="0"/>
                <a:ea typeface="Malgun Gothic" panose="020B0503020000020004" pitchFamily="34" charset="-127"/>
              </a:rPr>
              <a:t>Lo Stato è </a:t>
            </a:r>
            <a:r>
              <a:rPr lang="it-IT" sz="1600" b="1" dirty="0">
                <a:solidFill>
                  <a:srgbClr val="002060"/>
                </a:solidFill>
                <a:effectLst/>
                <a:latin typeface="Ebrima" panose="02000000000000000000" pitchFamily="2" charset="0"/>
                <a:ea typeface="Malgun Gothic" panose="020B0503020000020004" pitchFamily="34" charset="-127"/>
              </a:rPr>
              <a:t>come un grande individuo </a:t>
            </a:r>
            <a:r>
              <a:rPr lang="it-IT" sz="1600" dirty="0">
                <a:solidFill>
                  <a:srgbClr val="002060"/>
                </a:solidFill>
                <a:effectLst/>
                <a:latin typeface="Ebrima" panose="02000000000000000000" pitchFamily="2" charset="0"/>
                <a:ea typeface="Malgun Gothic" panose="020B0503020000020004" pitchFamily="34" charset="-127"/>
              </a:rPr>
              <a:t>e funziona bene se ogni classe fa il proprio dovere.</a:t>
            </a:r>
            <a:endParaRPr lang="it-IT" sz="1600" dirty="0">
              <a:effectLst/>
              <a:latin typeface="Times New Roman" panose="02020603050405020304" pitchFamily="18" charset="0"/>
              <a:ea typeface="Times New Roman" panose="02020603050405020304" pitchFamily="18" charset="0"/>
            </a:endParaRPr>
          </a:p>
          <a:p>
            <a:pPr marL="1143000" lvl="2" indent="-228600" algn="just">
              <a:lnSpc>
                <a:spcPct val="120000"/>
              </a:lnSpc>
              <a:spcBef>
                <a:spcPts val="240"/>
              </a:spcBef>
              <a:spcAft>
                <a:spcPts val="240"/>
              </a:spcAft>
              <a:buFont typeface="Wingdings" panose="05000000000000000000" pitchFamily="2" charset="2"/>
              <a:buChar char=""/>
            </a:pPr>
            <a:r>
              <a:rPr lang="it-IT" sz="1600" dirty="0">
                <a:solidFill>
                  <a:srgbClr val="002060"/>
                </a:solidFill>
                <a:effectLst/>
                <a:latin typeface="Ebrima" panose="02000000000000000000" pitchFamily="2" charset="0"/>
                <a:ea typeface="Malgun Gothic" panose="020B0503020000020004" pitchFamily="34" charset="-127"/>
              </a:rPr>
              <a:t>I </a:t>
            </a:r>
            <a:r>
              <a:rPr lang="it-IT" sz="1600" b="1" dirty="0">
                <a:solidFill>
                  <a:srgbClr val="002060"/>
                </a:solidFill>
                <a:effectLst/>
                <a:latin typeface="Ebrima" panose="02000000000000000000" pitchFamily="2" charset="0"/>
                <a:ea typeface="Malgun Gothic" panose="020B0503020000020004" pitchFamily="34" charset="-127"/>
              </a:rPr>
              <a:t>filosofi</a:t>
            </a:r>
            <a:r>
              <a:rPr lang="it-IT" sz="1600" dirty="0">
                <a:solidFill>
                  <a:srgbClr val="002060"/>
                </a:solidFill>
                <a:effectLst/>
                <a:latin typeface="Ebrima" panose="02000000000000000000" pitchFamily="2" charset="0"/>
                <a:ea typeface="Malgun Gothic" panose="020B0503020000020004" pitchFamily="34" charset="-127"/>
              </a:rPr>
              <a:t> comandano. I </a:t>
            </a:r>
            <a:r>
              <a:rPr lang="it-IT" sz="1600" b="1" dirty="0">
                <a:solidFill>
                  <a:srgbClr val="002060"/>
                </a:solidFill>
                <a:effectLst/>
                <a:latin typeface="Ebrima" panose="02000000000000000000" pitchFamily="2" charset="0"/>
                <a:ea typeface="Malgun Gothic" panose="020B0503020000020004" pitchFamily="34" charset="-127"/>
              </a:rPr>
              <a:t>custodi</a:t>
            </a:r>
            <a:r>
              <a:rPr lang="it-IT" sz="1600" dirty="0">
                <a:solidFill>
                  <a:srgbClr val="002060"/>
                </a:solidFill>
                <a:effectLst/>
                <a:latin typeface="Ebrima" panose="02000000000000000000" pitchFamily="2" charset="0"/>
                <a:ea typeface="Malgun Gothic" panose="020B0503020000020004" pitchFamily="34" charset="-127"/>
              </a:rPr>
              <a:t> proteggono lo stato. I </a:t>
            </a:r>
            <a:r>
              <a:rPr lang="it-IT" sz="1600" b="1" dirty="0">
                <a:solidFill>
                  <a:srgbClr val="002060"/>
                </a:solidFill>
                <a:effectLst/>
                <a:latin typeface="Ebrima" panose="02000000000000000000" pitchFamily="2" charset="0"/>
                <a:ea typeface="Malgun Gothic" panose="020B0503020000020004" pitchFamily="34" charset="-127"/>
              </a:rPr>
              <a:t>lavoratori</a:t>
            </a:r>
            <a:r>
              <a:rPr lang="it-IT" sz="1600" dirty="0">
                <a:solidFill>
                  <a:srgbClr val="002060"/>
                </a:solidFill>
                <a:effectLst/>
                <a:latin typeface="Ebrima" panose="02000000000000000000" pitchFamily="2" charset="0"/>
                <a:ea typeface="Malgun Gothic" panose="020B0503020000020004" pitchFamily="34" charset="-127"/>
              </a:rPr>
              <a:t> provvedono alla sua sussistenza. </a:t>
            </a:r>
            <a:endParaRPr lang="it-IT" sz="1600" dirty="0">
              <a:effectLst/>
              <a:latin typeface="Times New Roman" panose="02020603050405020304" pitchFamily="18" charset="0"/>
              <a:ea typeface="Times New Roman" panose="02020603050405020304" pitchFamily="18" charset="0"/>
            </a:endParaRPr>
          </a:p>
          <a:p>
            <a:pPr marL="1143000" lvl="2" indent="-228600" algn="just">
              <a:lnSpc>
                <a:spcPct val="120000"/>
              </a:lnSpc>
              <a:spcBef>
                <a:spcPts val="240"/>
              </a:spcBef>
              <a:spcAft>
                <a:spcPts val="240"/>
              </a:spcAft>
              <a:buFont typeface="Wingdings" panose="05000000000000000000" pitchFamily="2" charset="2"/>
              <a:buChar char=""/>
            </a:pPr>
            <a:r>
              <a:rPr lang="it-IT" sz="1600" dirty="0">
                <a:solidFill>
                  <a:srgbClr val="002060"/>
                </a:solidFill>
                <a:effectLst/>
                <a:latin typeface="Ebrima" panose="02000000000000000000" pitchFamily="2" charset="0"/>
                <a:ea typeface="Malgun Gothic" panose="020B0503020000020004" pitchFamily="34" charset="-127"/>
              </a:rPr>
              <a:t>Come viene organizzata la vita dei custodi? </a:t>
            </a:r>
            <a:r>
              <a:rPr lang="it-IT" sz="1600" b="1" dirty="0">
                <a:solidFill>
                  <a:srgbClr val="002060"/>
                </a:solidFill>
                <a:effectLst/>
                <a:latin typeface="Ebrima" panose="02000000000000000000" pitchFamily="2" charset="0"/>
                <a:ea typeface="Malgun Gothic" panose="020B0503020000020004" pitchFamily="34" charset="-127"/>
              </a:rPr>
              <a:t>Comunismo</a:t>
            </a:r>
            <a:r>
              <a:rPr lang="it-IT" sz="1600" dirty="0">
                <a:solidFill>
                  <a:srgbClr val="002060"/>
                </a:solidFill>
                <a:effectLst/>
                <a:latin typeface="Ebrima" panose="02000000000000000000" pitchFamily="2" charset="0"/>
                <a:ea typeface="Malgun Gothic" panose="020B0503020000020004" pitchFamily="34" charset="-127"/>
              </a:rPr>
              <a:t> platonico e condanna delle </a:t>
            </a:r>
            <a:r>
              <a:rPr lang="it-IT" sz="1600" b="1" dirty="0">
                <a:solidFill>
                  <a:srgbClr val="002060"/>
                </a:solidFill>
                <a:effectLst/>
                <a:latin typeface="Ebrima" panose="02000000000000000000" pitchFamily="2" charset="0"/>
                <a:ea typeface="Malgun Gothic" panose="020B0503020000020004" pitchFamily="34" charset="-127"/>
              </a:rPr>
              <a:t>arti</a:t>
            </a:r>
            <a:r>
              <a:rPr lang="it-IT" sz="1600" dirty="0">
                <a:solidFill>
                  <a:srgbClr val="002060"/>
                </a:solidFill>
                <a:effectLst/>
                <a:latin typeface="Ebrima" panose="02000000000000000000" pitchFamily="2" charset="0"/>
                <a:ea typeface="Malgun Gothic" panose="020B0503020000020004" pitchFamily="34" charset="-127"/>
              </a:rPr>
              <a:t> imitative.</a:t>
            </a:r>
            <a:endParaRPr lang="it-IT" sz="1600" dirty="0">
              <a:effectLst/>
              <a:latin typeface="Times New Roman" panose="02020603050405020304" pitchFamily="18" charset="0"/>
              <a:ea typeface="Times New Roman" panose="02020603050405020304" pitchFamily="18" charset="0"/>
            </a:endParaRPr>
          </a:p>
          <a:p>
            <a:pPr marL="1143000" lvl="2" indent="-228600" algn="just">
              <a:lnSpc>
                <a:spcPct val="120000"/>
              </a:lnSpc>
              <a:spcBef>
                <a:spcPts val="240"/>
              </a:spcBef>
              <a:spcAft>
                <a:spcPts val="240"/>
              </a:spcAft>
              <a:buFont typeface="Wingdings" panose="05000000000000000000" pitchFamily="2" charset="2"/>
              <a:buChar char=""/>
            </a:pPr>
            <a:r>
              <a:rPr lang="it-IT" sz="1600" dirty="0">
                <a:solidFill>
                  <a:srgbClr val="002060"/>
                </a:solidFill>
                <a:effectLst/>
                <a:latin typeface="Ebrima" panose="02000000000000000000" pitchFamily="2" charset="0"/>
                <a:ea typeface="Malgun Gothic" panose="020B0503020000020004" pitchFamily="34" charset="-127"/>
              </a:rPr>
              <a:t>Dopo aver illustrato le caratteristiche dello Stato perfetto (retto dai filosofi), Platone illustra anche le possibili forme degenerative dello Stato.</a:t>
            </a:r>
            <a:endParaRPr lang="it-IT"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401103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69922D1-36D1-FFF8-900D-D789BCF1A4CC}"/>
              </a:ext>
            </a:extLst>
          </p:cNvPr>
          <p:cNvSpPr>
            <a:spLocks noGrp="1"/>
          </p:cNvSpPr>
          <p:nvPr>
            <p:ph type="title"/>
          </p:nvPr>
        </p:nvSpPr>
        <p:spPr/>
        <p:txBody>
          <a:bodyPr/>
          <a:lstStyle/>
          <a:p>
            <a:r>
              <a:rPr lang="it-IT" dirty="0"/>
              <a:t> </a:t>
            </a:r>
          </a:p>
        </p:txBody>
      </p:sp>
      <p:sp>
        <p:nvSpPr>
          <p:cNvPr id="6" name="Segnaposto contenuto 5">
            <a:extLst>
              <a:ext uri="{FF2B5EF4-FFF2-40B4-BE49-F238E27FC236}">
                <a16:creationId xmlns:a16="http://schemas.microsoft.com/office/drawing/2014/main" id="{01C99487-623B-265F-D363-4581E5ACAE21}"/>
              </a:ext>
            </a:extLst>
          </p:cNvPr>
          <p:cNvSpPr>
            <a:spLocks noGrp="1"/>
          </p:cNvSpPr>
          <p:nvPr>
            <p:ph idx="1"/>
          </p:nvPr>
        </p:nvSpPr>
        <p:spPr/>
        <p:txBody>
          <a:bodyPr/>
          <a:lstStyle/>
          <a:p>
            <a:pPr marL="0" indent="0">
              <a:buNone/>
            </a:pPr>
            <a:r>
              <a:rPr lang="it-IT" dirty="0"/>
              <a:t> </a:t>
            </a:r>
          </a:p>
        </p:txBody>
      </p:sp>
      <p:pic>
        <p:nvPicPr>
          <p:cNvPr id="4100" name="Picture 4" descr="pensieroerealtà: lo stato ideale per Platone">
            <a:extLst>
              <a:ext uri="{FF2B5EF4-FFF2-40B4-BE49-F238E27FC236}">
                <a16:creationId xmlns:a16="http://schemas.microsoft.com/office/drawing/2014/main" id="{2552BC35-99EE-07D9-A8D6-24FDDE84A2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7488" y="676275"/>
            <a:ext cx="6677025" cy="5505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32965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B172EA-FED8-9091-BA13-3704BCA61E0D}"/>
              </a:ext>
            </a:extLst>
          </p:cNvPr>
          <p:cNvSpPr>
            <a:spLocks noGrp="1"/>
          </p:cNvSpPr>
          <p:nvPr>
            <p:ph type="title"/>
          </p:nvPr>
        </p:nvSpPr>
        <p:spPr/>
        <p:txBody>
          <a:bodyPr/>
          <a:lstStyle/>
          <a:p>
            <a:r>
              <a:rPr lang="it-IT" dirty="0"/>
              <a:t>  </a:t>
            </a:r>
          </a:p>
        </p:txBody>
      </p:sp>
      <p:sp>
        <p:nvSpPr>
          <p:cNvPr id="3" name="Segnaposto contenuto 2">
            <a:extLst>
              <a:ext uri="{FF2B5EF4-FFF2-40B4-BE49-F238E27FC236}">
                <a16:creationId xmlns:a16="http://schemas.microsoft.com/office/drawing/2014/main" id="{0F83E6E7-A86D-AD5B-F638-3FBE6D4F694D}"/>
              </a:ext>
            </a:extLst>
          </p:cNvPr>
          <p:cNvSpPr>
            <a:spLocks noGrp="1"/>
          </p:cNvSpPr>
          <p:nvPr>
            <p:ph idx="1"/>
          </p:nvPr>
        </p:nvSpPr>
        <p:spPr/>
        <p:txBody>
          <a:bodyPr/>
          <a:lstStyle/>
          <a:p>
            <a:pPr marL="0" indent="0">
              <a:buNone/>
            </a:pPr>
            <a:r>
              <a:rPr lang="it-IT" sz="4400" dirty="0">
                <a:solidFill>
                  <a:schemeClr val="accent2">
                    <a:lumMod val="50000"/>
                  </a:schemeClr>
                </a:solidFill>
              </a:rPr>
              <a:t>«Non è possibile per gli Stati la cessazione dei mali e neppure per il genere umano, se i filosofi non regnano negli Stati.»</a:t>
            </a:r>
          </a:p>
          <a:p>
            <a:pPr marL="0" indent="0">
              <a:buNone/>
            </a:pPr>
            <a:endParaRPr lang="it-IT" dirty="0"/>
          </a:p>
          <a:p>
            <a:pPr marL="0" indent="0" algn="r">
              <a:buNone/>
            </a:pPr>
            <a:r>
              <a:rPr lang="it-IT" dirty="0"/>
              <a:t>Platone</a:t>
            </a:r>
          </a:p>
        </p:txBody>
      </p:sp>
    </p:spTree>
    <p:extLst>
      <p:ext uri="{BB962C8B-B14F-4D97-AF65-F5344CB8AC3E}">
        <p14:creationId xmlns:p14="http://schemas.microsoft.com/office/powerpoint/2010/main" val="2883555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0F6B698-DD50-387C-038C-B825BFAED13C}"/>
              </a:ext>
            </a:extLst>
          </p:cNvPr>
          <p:cNvSpPr>
            <a:spLocks noGrp="1"/>
          </p:cNvSpPr>
          <p:nvPr>
            <p:ph type="title"/>
          </p:nvPr>
        </p:nvSpPr>
        <p:spPr/>
        <p:txBody>
          <a:bodyPr/>
          <a:lstStyle/>
          <a:p>
            <a:r>
              <a:rPr lang="it-IT" dirty="0"/>
              <a:t> </a:t>
            </a:r>
          </a:p>
        </p:txBody>
      </p:sp>
      <p:sp>
        <p:nvSpPr>
          <p:cNvPr id="3" name="Segnaposto contenuto 2">
            <a:extLst>
              <a:ext uri="{FF2B5EF4-FFF2-40B4-BE49-F238E27FC236}">
                <a16:creationId xmlns:a16="http://schemas.microsoft.com/office/drawing/2014/main" id="{854746DB-562D-8B90-D2F5-CE150670154F}"/>
              </a:ext>
            </a:extLst>
          </p:cNvPr>
          <p:cNvSpPr>
            <a:spLocks noGrp="1"/>
          </p:cNvSpPr>
          <p:nvPr>
            <p:ph idx="1"/>
          </p:nvPr>
        </p:nvSpPr>
        <p:spPr/>
        <p:txBody>
          <a:bodyPr/>
          <a:lstStyle/>
          <a:p>
            <a:pPr marL="0" indent="0">
              <a:buNone/>
            </a:pPr>
            <a:r>
              <a:rPr lang="it-IT" dirty="0"/>
              <a:t> </a:t>
            </a:r>
          </a:p>
        </p:txBody>
      </p:sp>
      <p:pic>
        <p:nvPicPr>
          <p:cNvPr id="5" name="Immagine 4">
            <a:extLst>
              <a:ext uri="{FF2B5EF4-FFF2-40B4-BE49-F238E27FC236}">
                <a16:creationId xmlns:a16="http://schemas.microsoft.com/office/drawing/2014/main" id="{50A45BF8-325F-AB4C-3896-699FD5D5C098}"/>
              </a:ext>
            </a:extLst>
          </p:cNvPr>
          <p:cNvPicPr>
            <a:picLocks noChangeAspect="1"/>
          </p:cNvPicPr>
          <p:nvPr/>
        </p:nvPicPr>
        <p:blipFill>
          <a:blip r:embed="rId2"/>
          <a:stretch>
            <a:fillRect/>
          </a:stretch>
        </p:blipFill>
        <p:spPr>
          <a:xfrm>
            <a:off x="838200" y="681037"/>
            <a:ext cx="10968671" cy="5658803"/>
          </a:xfrm>
          <a:prstGeom prst="rect">
            <a:avLst/>
          </a:prstGeom>
        </p:spPr>
      </p:pic>
    </p:spTree>
    <p:extLst>
      <p:ext uri="{BB962C8B-B14F-4D97-AF65-F5344CB8AC3E}">
        <p14:creationId xmlns:p14="http://schemas.microsoft.com/office/powerpoint/2010/main" val="3343486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7362E14-A326-631F-F3D4-A8A007AEBDEB}"/>
              </a:ext>
            </a:extLst>
          </p:cNvPr>
          <p:cNvSpPr>
            <a:spLocks noGrp="1"/>
          </p:cNvSpPr>
          <p:nvPr>
            <p:ph type="title"/>
          </p:nvPr>
        </p:nvSpPr>
        <p:spPr/>
        <p:txBody>
          <a:bodyPr/>
          <a:lstStyle/>
          <a:p>
            <a:r>
              <a:rPr lang="it-IT" dirty="0"/>
              <a:t> </a:t>
            </a:r>
          </a:p>
        </p:txBody>
      </p:sp>
      <p:sp>
        <p:nvSpPr>
          <p:cNvPr id="3" name="Segnaposto contenuto 2">
            <a:extLst>
              <a:ext uri="{FF2B5EF4-FFF2-40B4-BE49-F238E27FC236}">
                <a16:creationId xmlns:a16="http://schemas.microsoft.com/office/drawing/2014/main" id="{55CEAF11-5BD1-B5F1-DF7A-A18FBA4E0707}"/>
              </a:ext>
            </a:extLst>
          </p:cNvPr>
          <p:cNvSpPr>
            <a:spLocks noGrp="1"/>
          </p:cNvSpPr>
          <p:nvPr>
            <p:ph idx="1"/>
          </p:nvPr>
        </p:nvSpPr>
        <p:spPr/>
        <p:txBody>
          <a:bodyPr/>
          <a:lstStyle/>
          <a:p>
            <a:pPr marL="0" indent="0">
              <a:buNone/>
            </a:pPr>
            <a:r>
              <a:rPr lang="it-IT" dirty="0"/>
              <a:t> </a:t>
            </a:r>
          </a:p>
        </p:txBody>
      </p:sp>
      <p:sp>
        <p:nvSpPr>
          <p:cNvPr id="5" name="CasellaDiTesto 4">
            <a:extLst>
              <a:ext uri="{FF2B5EF4-FFF2-40B4-BE49-F238E27FC236}">
                <a16:creationId xmlns:a16="http://schemas.microsoft.com/office/drawing/2014/main" id="{06B7A27E-88A8-9D8B-CB01-8D41147A2CF5}"/>
              </a:ext>
            </a:extLst>
          </p:cNvPr>
          <p:cNvSpPr txBox="1"/>
          <p:nvPr/>
        </p:nvSpPr>
        <p:spPr>
          <a:xfrm>
            <a:off x="1029810" y="1180730"/>
            <a:ext cx="10515600" cy="5261056"/>
          </a:xfrm>
          <a:prstGeom prst="rect">
            <a:avLst/>
          </a:prstGeom>
          <a:noFill/>
        </p:spPr>
        <p:txBody>
          <a:bodyPr wrap="square">
            <a:spAutoFit/>
          </a:bodyPr>
          <a:lstStyle/>
          <a:p>
            <a:pPr lvl="0" algn="just">
              <a:lnSpc>
                <a:spcPct val="120000"/>
              </a:lnSpc>
              <a:spcBef>
                <a:spcPts val="240"/>
              </a:spcBef>
              <a:spcAft>
                <a:spcPts val="240"/>
              </a:spcAft>
            </a:pPr>
            <a:r>
              <a:rPr lang="it-IT" sz="2400" b="1" dirty="0">
                <a:solidFill>
                  <a:srgbClr val="002060"/>
                </a:solidFill>
                <a:effectLst/>
                <a:latin typeface="Ebrima" panose="02000000000000000000" pitchFamily="2" charset="0"/>
                <a:ea typeface="Malgun Gothic" panose="020B0503020000020004" pitchFamily="34" charset="-127"/>
              </a:rPr>
              <a:t>L’allievo di Socrate è uno dei filosofi più importanti di tutti i tempi </a:t>
            </a:r>
            <a:endParaRPr lang="it-IT" sz="2400" b="1" dirty="0">
              <a:solidFill>
                <a:srgbClr val="002060"/>
              </a:solidFill>
              <a:latin typeface="Ebrima" panose="02000000000000000000" pitchFamily="2" charset="0"/>
              <a:ea typeface="Malgun Gothic" panose="020B0503020000020004" pitchFamily="34" charset="-127"/>
            </a:endParaRPr>
          </a:p>
          <a:p>
            <a:pPr marL="342900" lvl="0" indent="-342900" algn="just">
              <a:lnSpc>
                <a:spcPct val="150000"/>
              </a:lnSpc>
              <a:spcBef>
                <a:spcPts val="240"/>
              </a:spcBef>
              <a:spcAft>
                <a:spcPts val="240"/>
              </a:spcAft>
              <a:buFont typeface="Wingdings" panose="05000000000000000000" pitchFamily="2" charset="2"/>
              <a:buChar char=""/>
            </a:pPr>
            <a:r>
              <a:rPr lang="it-IT" sz="1800" dirty="0">
                <a:solidFill>
                  <a:srgbClr val="002060"/>
                </a:solidFill>
                <a:effectLst/>
                <a:latin typeface="Ebrima" panose="02000000000000000000" pitchFamily="2" charset="0"/>
                <a:ea typeface="Malgun Gothic" panose="020B0503020000020004" pitchFamily="34" charset="-127"/>
              </a:rPr>
              <a:t>Allievo di Socrate, Platone ne sviluppa il pensiero. </a:t>
            </a:r>
          </a:p>
          <a:p>
            <a:pPr marL="342900" lvl="0" indent="-342900" algn="just">
              <a:lnSpc>
                <a:spcPct val="150000"/>
              </a:lnSpc>
              <a:spcBef>
                <a:spcPts val="240"/>
              </a:spcBef>
              <a:spcAft>
                <a:spcPts val="240"/>
              </a:spcAft>
              <a:buFont typeface="Wingdings" panose="05000000000000000000" pitchFamily="2" charset="2"/>
              <a:buChar char=""/>
            </a:pPr>
            <a:r>
              <a:rPr lang="it-IT" sz="1800" dirty="0">
                <a:solidFill>
                  <a:srgbClr val="002060"/>
                </a:solidFill>
                <a:effectLst/>
                <a:latin typeface="Ebrima" panose="02000000000000000000" pitchFamily="2" charset="0"/>
                <a:ea typeface="Malgun Gothic" panose="020B0503020000020004" pitchFamily="34" charset="-127"/>
              </a:rPr>
              <a:t>Le sue opere sono scritte quasi tutte in forma di dialogo (forma che riproduce l’andamento della discussione filosofica) e si dividono</a:t>
            </a:r>
            <a:r>
              <a:rPr lang="it-IT" sz="1800" b="1" dirty="0">
                <a:solidFill>
                  <a:srgbClr val="002060"/>
                </a:solidFill>
                <a:effectLst/>
                <a:latin typeface="Ebrima" panose="02000000000000000000" pitchFamily="2" charset="0"/>
                <a:ea typeface="Malgun Gothic" panose="020B0503020000020004" pitchFamily="34" charset="-127"/>
              </a:rPr>
              <a:t> </a:t>
            </a:r>
            <a:r>
              <a:rPr lang="it-IT" sz="1800" dirty="0">
                <a:solidFill>
                  <a:srgbClr val="002060"/>
                </a:solidFill>
                <a:effectLst/>
                <a:latin typeface="Ebrima" panose="02000000000000000000" pitchFamily="2" charset="0"/>
                <a:ea typeface="Malgun Gothic" panose="020B0503020000020004" pitchFamily="34" charset="-127"/>
              </a:rPr>
              <a:t>in tre periodi: dialoghi della giovinezza, in cui Platone è più vicino a Socrate; dialoghi della maturità, in cui elabora idee più autonome; dialoghi della vecchiaia, in cui si autocritica e sviluppa ulteriormente alcuni aspetti del proprio pensiero. </a:t>
            </a:r>
          </a:p>
          <a:p>
            <a:pPr marL="342900" lvl="0" indent="-342900" algn="just">
              <a:lnSpc>
                <a:spcPct val="150000"/>
              </a:lnSpc>
              <a:spcBef>
                <a:spcPts val="240"/>
              </a:spcBef>
              <a:spcAft>
                <a:spcPts val="240"/>
              </a:spcAft>
              <a:buFont typeface="Wingdings" panose="05000000000000000000" pitchFamily="2" charset="2"/>
              <a:buChar char=""/>
            </a:pPr>
            <a:r>
              <a:rPr lang="it-IT" sz="1800" dirty="0">
                <a:solidFill>
                  <a:srgbClr val="002060"/>
                </a:solidFill>
                <a:effectLst/>
                <a:latin typeface="Ebrima" panose="02000000000000000000" pitchFamily="2" charset="0"/>
                <a:ea typeface="Malgun Gothic" panose="020B0503020000020004" pitchFamily="34" charset="-127"/>
              </a:rPr>
              <a:t>Ad Atene fonda la sua scuola, l’Accademia, che sarà un punto di riferimento nella formazione culturale dei giovani. Compie numerosi viaggi, tra cui alcuni in Sicilia dove pensa di poter realizzare lo Stato ideale.</a:t>
            </a:r>
            <a:endParaRPr lang="it-IT" sz="2000" dirty="0">
              <a:latin typeface="Times New Roman" panose="02020603050405020304" pitchFamily="18" charset="0"/>
              <a:ea typeface="Malgun Gothic" panose="020B0503020000020004" pitchFamily="34" charset="-127"/>
            </a:endParaRPr>
          </a:p>
          <a:p>
            <a:pPr marL="342900" lvl="0" indent="-342900" algn="just">
              <a:lnSpc>
                <a:spcPct val="150000"/>
              </a:lnSpc>
              <a:spcBef>
                <a:spcPts val="240"/>
              </a:spcBef>
              <a:spcAft>
                <a:spcPts val="240"/>
              </a:spcAft>
              <a:buFont typeface="Wingdings" panose="05000000000000000000" pitchFamily="2" charset="2"/>
              <a:buChar char=""/>
            </a:pPr>
            <a:r>
              <a:rPr lang="it-IT" sz="1800" dirty="0">
                <a:solidFill>
                  <a:srgbClr val="002060"/>
                </a:solidFill>
                <a:effectLst/>
                <a:latin typeface="Ebrima" panose="02000000000000000000" pitchFamily="2" charset="0"/>
                <a:ea typeface="Malgun Gothic" panose="020B0503020000020004" pitchFamily="34" charset="-127"/>
              </a:rPr>
              <a:t>Il pensiero di Platone è stato talmente importante, ripreso e studiato nei secoli successivi, che qualcuno ha potuto dire che tutto il pensiero occidentale non è che un lungo commento a quello di Platone.</a:t>
            </a:r>
            <a:endParaRPr lang="it-IT"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014873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03DBA57-5718-0DE2-8E6B-7840F248937F}"/>
              </a:ext>
            </a:extLst>
          </p:cNvPr>
          <p:cNvSpPr>
            <a:spLocks noGrp="1"/>
          </p:cNvSpPr>
          <p:nvPr>
            <p:ph type="title"/>
          </p:nvPr>
        </p:nvSpPr>
        <p:spPr/>
        <p:txBody>
          <a:bodyPr/>
          <a:lstStyle/>
          <a:p>
            <a:r>
              <a:rPr lang="it-IT" dirty="0"/>
              <a:t> </a:t>
            </a:r>
          </a:p>
        </p:txBody>
      </p:sp>
      <p:sp>
        <p:nvSpPr>
          <p:cNvPr id="3" name="Segnaposto contenuto 2">
            <a:extLst>
              <a:ext uri="{FF2B5EF4-FFF2-40B4-BE49-F238E27FC236}">
                <a16:creationId xmlns:a16="http://schemas.microsoft.com/office/drawing/2014/main" id="{F42A4A3E-0AB8-C41D-9A75-A76E529953CF}"/>
              </a:ext>
            </a:extLst>
          </p:cNvPr>
          <p:cNvSpPr>
            <a:spLocks noGrp="1"/>
          </p:cNvSpPr>
          <p:nvPr>
            <p:ph idx="1"/>
          </p:nvPr>
        </p:nvSpPr>
        <p:spPr/>
        <p:txBody>
          <a:bodyPr/>
          <a:lstStyle/>
          <a:p>
            <a:pPr marL="0" indent="0">
              <a:buNone/>
            </a:pPr>
            <a:r>
              <a:rPr lang="it-IT" dirty="0"/>
              <a:t> </a:t>
            </a:r>
          </a:p>
        </p:txBody>
      </p:sp>
      <p:pic>
        <p:nvPicPr>
          <p:cNvPr id="4" name="Immagine 3">
            <a:extLst>
              <a:ext uri="{FF2B5EF4-FFF2-40B4-BE49-F238E27FC236}">
                <a16:creationId xmlns:a16="http://schemas.microsoft.com/office/drawing/2014/main" id="{CCA1658E-EB09-B6E6-CC11-A93414CD1FE3}"/>
              </a:ext>
            </a:extLst>
          </p:cNvPr>
          <p:cNvPicPr>
            <a:picLocks noChangeAspect="1"/>
          </p:cNvPicPr>
          <p:nvPr/>
        </p:nvPicPr>
        <p:blipFill>
          <a:blip r:embed="rId2"/>
          <a:srcRect/>
          <a:stretch>
            <a:fillRect/>
          </a:stretch>
        </p:blipFill>
        <p:spPr bwMode="auto">
          <a:xfrm>
            <a:off x="2272684" y="156792"/>
            <a:ext cx="7389656" cy="6465949"/>
          </a:xfrm>
          <a:prstGeom prst="rect">
            <a:avLst/>
          </a:prstGeom>
          <a:noFill/>
          <a:ln w="9525">
            <a:noFill/>
            <a:miter lim="800000"/>
            <a:headEnd/>
            <a:tailEnd/>
          </a:ln>
        </p:spPr>
      </p:pic>
    </p:spTree>
    <p:extLst>
      <p:ext uri="{BB962C8B-B14F-4D97-AF65-F5344CB8AC3E}">
        <p14:creationId xmlns:p14="http://schemas.microsoft.com/office/powerpoint/2010/main" val="23291014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7B1E4A-42F2-65A7-BBEF-4C7CD695C453}"/>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93F0C387-5CBD-9F0C-BEDB-47D4639F50AE}"/>
              </a:ext>
            </a:extLst>
          </p:cNvPr>
          <p:cNvSpPr>
            <a:spLocks noGrp="1"/>
          </p:cNvSpPr>
          <p:nvPr>
            <p:ph idx="1"/>
          </p:nvPr>
        </p:nvSpPr>
        <p:spPr/>
        <p:txBody>
          <a:bodyPr/>
          <a:lstStyle/>
          <a:p>
            <a:endParaRPr lang="it-IT"/>
          </a:p>
        </p:txBody>
      </p:sp>
      <p:pic>
        <p:nvPicPr>
          <p:cNvPr id="4" name="Immagine 3">
            <a:extLst>
              <a:ext uri="{FF2B5EF4-FFF2-40B4-BE49-F238E27FC236}">
                <a16:creationId xmlns:a16="http://schemas.microsoft.com/office/drawing/2014/main" id="{9D4CCB94-DD77-AC0F-0647-EB4F05D51BD9}"/>
              </a:ext>
            </a:extLst>
          </p:cNvPr>
          <p:cNvPicPr>
            <a:picLocks noChangeAspect="1"/>
          </p:cNvPicPr>
          <p:nvPr/>
        </p:nvPicPr>
        <p:blipFill>
          <a:blip r:embed="rId2"/>
          <a:srcRect/>
          <a:stretch>
            <a:fillRect/>
          </a:stretch>
        </p:blipFill>
        <p:spPr bwMode="auto">
          <a:xfrm>
            <a:off x="621437" y="265552"/>
            <a:ext cx="10970822" cy="6339434"/>
          </a:xfrm>
          <a:prstGeom prst="rect">
            <a:avLst/>
          </a:prstGeom>
          <a:noFill/>
          <a:ln w="9525">
            <a:noFill/>
            <a:miter lim="800000"/>
            <a:headEnd/>
            <a:tailEnd/>
          </a:ln>
        </p:spPr>
      </p:pic>
    </p:spTree>
    <p:extLst>
      <p:ext uri="{BB962C8B-B14F-4D97-AF65-F5344CB8AC3E}">
        <p14:creationId xmlns:p14="http://schemas.microsoft.com/office/powerpoint/2010/main" val="18500901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3A6A9C1-738D-2D11-D2B2-57667ACD2C82}"/>
              </a:ext>
            </a:extLst>
          </p:cNvPr>
          <p:cNvSpPr>
            <a:spLocks noGrp="1"/>
          </p:cNvSpPr>
          <p:nvPr>
            <p:ph type="title"/>
          </p:nvPr>
        </p:nvSpPr>
        <p:spPr/>
        <p:txBody>
          <a:bodyPr/>
          <a:lstStyle/>
          <a:p>
            <a:r>
              <a:rPr lang="it-IT" dirty="0"/>
              <a:t> </a:t>
            </a:r>
          </a:p>
        </p:txBody>
      </p:sp>
      <p:sp>
        <p:nvSpPr>
          <p:cNvPr id="3" name="Segnaposto contenuto 2">
            <a:extLst>
              <a:ext uri="{FF2B5EF4-FFF2-40B4-BE49-F238E27FC236}">
                <a16:creationId xmlns:a16="http://schemas.microsoft.com/office/drawing/2014/main" id="{D7D9194E-0DCC-A26B-3B2D-C3BA0169154E}"/>
              </a:ext>
            </a:extLst>
          </p:cNvPr>
          <p:cNvSpPr>
            <a:spLocks noGrp="1"/>
          </p:cNvSpPr>
          <p:nvPr>
            <p:ph idx="1"/>
          </p:nvPr>
        </p:nvSpPr>
        <p:spPr/>
        <p:txBody>
          <a:bodyPr/>
          <a:lstStyle/>
          <a:p>
            <a:pPr marL="0" indent="0">
              <a:buNone/>
            </a:pPr>
            <a:r>
              <a:rPr lang="it-IT" dirty="0"/>
              <a:t> </a:t>
            </a:r>
          </a:p>
        </p:txBody>
      </p:sp>
      <p:sp>
        <p:nvSpPr>
          <p:cNvPr id="5" name="CasellaDiTesto 4">
            <a:extLst>
              <a:ext uri="{FF2B5EF4-FFF2-40B4-BE49-F238E27FC236}">
                <a16:creationId xmlns:a16="http://schemas.microsoft.com/office/drawing/2014/main" id="{B9AF1A5C-70C8-B117-A5B5-CCE56151D33C}"/>
              </a:ext>
            </a:extLst>
          </p:cNvPr>
          <p:cNvSpPr txBox="1"/>
          <p:nvPr/>
        </p:nvSpPr>
        <p:spPr>
          <a:xfrm>
            <a:off x="3047260" y="1545895"/>
            <a:ext cx="6094520" cy="4191276"/>
          </a:xfrm>
          <a:prstGeom prst="rect">
            <a:avLst/>
          </a:prstGeom>
          <a:noFill/>
        </p:spPr>
        <p:txBody>
          <a:bodyPr wrap="square">
            <a:spAutoFit/>
          </a:bodyPr>
          <a:lstStyle/>
          <a:p>
            <a:pPr marL="342900" lvl="0" indent="-342900" algn="just">
              <a:lnSpc>
                <a:spcPct val="120000"/>
              </a:lnSpc>
              <a:spcBef>
                <a:spcPts val="240"/>
              </a:spcBef>
              <a:spcAft>
                <a:spcPts val="240"/>
              </a:spcAft>
              <a:buFont typeface="Times New Roman" panose="02020603050405020304" pitchFamily="18" charset="0"/>
              <a:buChar char="-"/>
            </a:pPr>
            <a:r>
              <a:rPr lang="it-IT" sz="1800" dirty="0">
                <a:solidFill>
                  <a:srgbClr val="002060"/>
                </a:solidFill>
                <a:effectLst/>
                <a:latin typeface="Ebrima" panose="02000000000000000000" pitchFamily="2" charset="0"/>
                <a:ea typeface="Malgun Gothic" panose="020B0503020000020004" pitchFamily="34" charset="-127"/>
              </a:rPr>
              <a:t>Il mito della </a:t>
            </a:r>
            <a:r>
              <a:rPr lang="it-IT" sz="1800" b="1" dirty="0">
                <a:solidFill>
                  <a:srgbClr val="002060"/>
                </a:solidFill>
                <a:effectLst/>
                <a:latin typeface="Ebrima" panose="02000000000000000000" pitchFamily="2" charset="0"/>
                <a:ea typeface="Malgun Gothic" panose="020B0503020000020004" pitchFamily="34" charset="-127"/>
              </a:rPr>
              <a:t>caverna</a:t>
            </a:r>
            <a:r>
              <a:rPr lang="it-IT" sz="1800" dirty="0">
                <a:solidFill>
                  <a:srgbClr val="002060"/>
                </a:solidFill>
                <a:effectLst/>
                <a:latin typeface="Ebrima" panose="02000000000000000000" pitchFamily="2" charset="0"/>
                <a:ea typeface="Malgun Gothic" panose="020B0503020000020004" pitchFamily="34" charset="-127"/>
              </a:rPr>
              <a:t>, posto al centro della </a:t>
            </a:r>
            <a:r>
              <a:rPr lang="it-IT" sz="1800" i="1" dirty="0">
                <a:solidFill>
                  <a:srgbClr val="002060"/>
                </a:solidFill>
                <a:effectLst/>
                <a:latin typeface="Ebrima" panose="02000000000000000000" pitchFamily="2" charset="0"/>
                <a:ea typeface="Malgun Gothic" panose="020B0503020000020004" pitchFamily="34" charset="-127"/>
              </a:rPr>
              <a:t>Repubblica</a:t>
            </a:r>
            <a:r>
              <a:rPr lang="it-IT" sz="1800" dirty="0">
                <a:solidFill>
                  <a:srgbClr val="002060"/>
                </a:solidFill>
                <a:effectLst/>
                <a:latin typeface="Ebrima" panose="02000000000000000000" pitchFamily="2" charset="0"/>
                <a:ea typeface="Malgun Gothic" panose="020B0503020000020004" pitchFamily="34" charset="-127"/>
              </a:rPr>
              <a:t>, riassume tutte le tematiche della </a:t>
            </a:r>
            <a:r>
              <a:rPr lang="it-IT" sz="1800" i="1" dirty="0">
                <a:solidFill>
                  <a:srgbClr val="002060"/>
                </a:solidFill>
                <a:effectLst/>
                <a:latin typeface="Ebrima" panose="02000000000000000000" pitchFamily="2" charset="0"/>
                <a:ea typeface="Malgun Gothic" panose="020B0503020000020004" pitchFamily="34" charset="-127"/>
              </a:rPr>
              <a:t>Repubblica </a:t>
            </a:r>
            <a:r>
              <a:rPr lang="it-IT" sz="1800" dirty="0">
                <a:solidFill>
                  <a:srgbClr val="002060"/>
                </a:solidFill>
                <a:effectLst/>
                <a:latin typeface="Ebrima" panose="02000000000000000000" pitchFamily="2" charset="0"/>
                <a:ea typeface="Malgun Gothic" panose="020B0503020000020004" pitchFamily="34" charset="-127"/>
              </a:rPr>
              <a:t>e del pensiero platonico: il dualismo tra realtà sensibile e ultrasensibile e il ruolo del filosofo come guida per gli altri uomini.</a:t>
            </a:r>
          </a:p>
          <a:p>
            <a:pPr marL="342900" lvl="0" indent="-342900" algn="just">
              <a:lnSpc>
                <a:spcPct val="120000"/>
              </a:lnSpc>
              <a:spcBef>
                <a:spcPts val="240"/>
              </a:spcBef>
              <a:spcAft>
                <a:spcPts val="240"/>
              </a:spcAft>
              <a:buFont typeface="Times New Roman" panose="02020603050405020304" pitchFamily="18" charset="0"/>
              <a:buChar char="-"/>
            </a:pPr>
            <a:endParaRPr lang="it-IT" sz="2000" dirty="0">
              <a:effectLst/>
              <a:latin typeface="Times New Roman" panose="02020603050405020304" pitchFamily="18" charset="0"/>
              <a:ea typeface="Times New Roman" panose="02020603050405020304" pitchFamily="18" charset="0"/>
            </a:endParaRPr>
          </a:p>
          <a:p>
            <a:pPr marL="342900" lvl="0" indent="-342900" algn="just">
              <a:lnSpc>
                <a:spcPct val="120000"/>
              </a:lnSpc>
              <a:spcBef>
                <a:spcPts val="240"/>
              </a:spcBef>
              <a:spcAft>
                <a:spcPts val="240"/>
              </a:spcAft>
              <a:buFont typeface="Times New Roman" panose="02020603050405020304" pitchFamily="18" charset="0"/>
              <a:buChar char="-"/>
            </a:pPr>
            <a:r>
              <a:rPr lang="it-IT" sz="1800" b="1" i="1" dirty="0">
                <a:solidFill>
                  <a:srgbClr val="002060"/>
                </a:solidFill>
                <a:effectLst/>
                <a:latin typeface="Ebrima" panose="02000000000000000000" pitchFamily="2" charset="0"/>
                <a:ea typeface="Malgun Gothic" panose="020B0503020000020004" pitchFamily="34" charset="-127"/>
              </a:rPr>
              <a:t>Platone totalitario</a:t>
            </a:r>
            <a:r>
              <a:rPr lang="it-IT" sz="1800" dirty="0">
                <a:solidFill>
                  <a:srgbClr val="002060"/>
                </a:solidFill>
                <a:effectLst/>
                <a:latin typeface="Ebrima" panose="02000000000000000000" pitchFamily="2" charset="0"/>
                <a:ea typeface="Malgun Gothic" panose="020B0503020000020004" pitchFamily="34" charset="-127"/>
              </a:rPr>
              <a:t>: è il titolo di un volume in cui il filosofo contemporaneo Karl Popper analizza il pensiero politico di Platone e lo accusa di essere totalitario perché il grande filosofo greco delinea nella </a:t>
            </a:r>
            <a:r>
              <a:rPr lang="it-IT" sz="1800" i="1" dirty="0">
                <a:solidFill>
                  <a:srgbClr val="002060"/>
                </a:solidFill>
                <a:effectLst/>
                <a:latin typeface="Ebrima" panose="02000000000000000000" pitchFamily="2" charset="0"/>
                <a:ea typeface="Malgun Gothic" panose="020B0503020000020004" pitchFamily="34" charset="-127"/>
              </a:rPr>
              <a:t>Repubblica</a:t>
            </a:r>
            <a:r>
              <a:rPr lang="it-IT" sz="1800" dirty="0">
                <a:solidFill>
                  <a:srgbClr val="002060"/>
                </a:solidFill>
                <a:effectLst/>
                <a:latin typeface="Ebrima" panose="02000000000000000000" pitchFamily="2" charset="0"/>
                <a:ea typeface="Malgun Gothic" panose="020B0503020000020004" pitchFamily="34" charset="-127"/>
              </a:rPr>
              <a:t> uno Stato privo di libertà per i suoi cittadini.</a:t>
            </a:r>
            <a:endParaRPr lang="it-IT"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173291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40F685-9612-9AFD-3C8C-A2925BAE9000}"/>
              </a:ext>
            </a:extLst>
          </p:cNvPr>
          <p:cNvSpPr>
            <a:spLocks noGrp="1"/>
          </p:cNvSpPr>
          <p:nvPr>
            <p:ph type="title"/>
          </p:nvPr>
        </p:nvSpPr>
        <p:spPr/>
        <p:txBody>
          <a:bodyPr/>
          <a:lstStyle/>
          <a:p>
            <a:r>
              <a:rPr lang="it-IT" dirty="0"/>
              <a:t> </a:t>
            </a:r>
          </a:p>
        </p:txBody>
      </p:sp>
      <p:sp>
        <p:nvSpPr>
          <p:cNvPr id="3" name="Segnaposto contenuto 2">
            <a:extLst>
              <a:ext uri="{FF2B5EF4-FFF2-40B4-BE49-F238E27FC236}">
                <a16:creationId xmlns:a16="http://schemas.microsoft.com/office/drawing/2014/main" id="{15AA9C9A-DD49-4D10-1253-EE6879403F11}"/>
              </a:ext>
            </a:extLst>
          </p:cNvPr>
          <p:cNvSpPr>
            <a:spLocks noGrp="1"/>
          </p:cNvSpPr>
          <p:nvPr>
            <p:ph idx="1"/>
          </p:nvPr>
        </p:nvSpPr>
        <p:spPr/>
        <p:txBody>
          <a:bodyPr/>
          <a:lstStyle/>
          <a:p>
            <a:pPr marL="0" indent="0">
              <a:buNone/>
            </a:pPr>
            <a:r>
              <a:rPr lang="it-IT" dirty="0"/>
              <a:t> </a:t>
            </a:r>
          </a:p>
        </p:txBody>
      </p:sp>
      <p:pic>
        <p:nvPicPr>
          <p:cNvPr id="4" name="Immagine 3" descr="Risultati immagini per platone totalitario">
            <a:extLst>
              <a:ext uri="{FF2B5EF4-FFF2-40B4-BE49-F238E27FC236}">
                <a16:creationId xmlns:a16="http://schemas.microsoft.com/office/drawing/2014/main" id="{3D78BCD6-87C4-9AFE-BBE0-5C5A30A34629}"/>
              </a:ext>
            </a:extLst>
          </p:cNvPr>
          <p:cNvPicPr>
            <a:picLocks noChangeAspect="1"/>
          </p:cNvPicPr>
          <p:nvPr/>
        </p:nvPicPr>
        <p:blipFill>
          <a:blip r:embed="rId2"/>
          <a:srcRect/>
          <a:stretch>
            <a:fillRect/>
          </a:stretch>
        </p:blipFill>
        <p:spPr bwMode="auto">
          <a:xfrm>
            <a:off x="3835155" y="205729"/>
            <a:ext cx="3959440" cy="6446541"/>
          </a:xfrm>
          <a:prstGeom prst="rect">
            <a:avLst/>
          </a:prstGeom>
          <a:noFill/>
          <a:ln w="9525">
            <a:noFill/>
            <a:miter lim="800000"/>
            <a:headEnd/>
            <a:tailEnd/>
          </a:ln>
        </p:spPr>
      </p:pic>
      <p:pic>
        <p:nvPicPr>
          <p:cNvPr id="2050" name="Picture 2" descr="Biografia Karl Popper, vita e storia">
            <a:extLst>
              <a:ext uri="{FF2B5EF4-FFF2-40B4-BE49-F238E27FC236}">
                <a16:creationId xmlns:a16="http://schemas.microsoft.com/office/drawing/2014/main" id="{7CCE88DF-C3E8-73C3-DBD9-511C07A7B8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5639" y="297508"/>
            <a:ext cx="2327140" cy="3446683"/>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a:extLst>
              <a:ext uri="{FF2B5EF4-FFF2-40B4-BE49-F238E27FC236}">
                <a16:creationId xmlns:a16="http://schemas.microsoft.com/office/drawing/2014/main" id="{E68B0318-C41D-5E31-1A0A-E5796A1E9DE2}"/>
              </a:ext>
            </a:extLst>
          </p:cNvPr>
          <p:cNvSpPr txBox="1"/>
          <p:nvPr/>
        </p:nvSpPr>
        <p:spPr>
          <a:xfrm>
            <a:off x="8893495" y="3744191"/>
            <a:ext cx="2737828" cy="1938992"/>
          </a:xfrm>
          <a:prstGeom prst="rect">
            <a:avLst/>
          </a:prstGeom>
          <a:noFill/>
        </p:spPr>
        <p:txBody>
          <a:bodyPr wrap="square">
            <a:spAutoFit/>
          </a:bodyPr>
          <a:lstStyle/>
          <a:p>
            <a:r>
              <a:rPr lang="it-IT" dirty="0"/>
              <a:t>Karl Popper (1902-1994)</a:t>
            </a:r>
          </a:p>
          <a:p>
            <a:endParaRPr lang="it-IT" dirty="0"/>
          </a:p>
          <a:p>
            <a:r>
              <a:rPr lang="it-IT" sz="2800" i="1" dirty="0"/>
              <a:t>La società aperta e i suoi nemici</a:t>
            </a:r>
            <a:r>
              <a:rPr lang="it-IT" sz="2800" dirty="0"/>
              <a:t>, 1945</a:t>
            </a:r>
            <a:endParaRPr lang="it-IT" sz="2800" i="1" dirty="0"/>
          </a:p>
        </p:txBody>
      </p:sp>
    </p:spTree>
    <p:extLst>
      <p:ext uri="{BB962C8B-B14F-4D97-AF65-F5344CB8AC3E}">
        <p14:creationId xmlns:p14="http://schemas.microsoft.com/office/powerpoint/2010/main" val="6270058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a:extLst>
            <a:ext uri="{FF2B5EF4-FFF2-40B4-BE49-F238E27FC236}">
              <a16:creationId xmlns:a16="http://schemas.microsoft.com/office/drawing/2014/main" id="{C8E29302-04D4-24B1-CAA9-3BC298A066B1}"/>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68CE8345-3FDB-2A52-C4B7-6411EE37BB65}"/>
              </a:ext>
            </a:extLst>
          </p:cNvPr>
          <p:cNvSpPr>
            <a:spLocks noGrp="1"/>
          </p:cNvSpPr>
          <p:nvPr>
            <p:ph type="title"/>
          </p:nvPr>
        </p:nvSpPr>
        <p:spPr/>
        <p:txBody>
          <a:bodyPr/>
          <a:lstStyle/>
          <a:p>
            <a:r>
              <a:rPr lang="it-IT" dirty="0"/>
              <a:t> </a:t>
            </a:r>
          </a:p>
        </p:txBody>
      </p:sp>
      <p:sp>
        <p:nvSpPr>
          <p:cNvPr id="3" name="Segnaposto contenuto 2">
            <a:extLst>
              <a:ext uri="{FF2B5EF4-FFF2-40B4-BE49-F238E27FC236}">
                <a16:creationId xmlns:a16="http://schemas.microsoft.com/office/drawing/2014/main" id="{836B7C06-C4EE-EF3D-B6DE-787C5C9FE1A5}"/>
              </a:ext>
            </a:extLst>
          </p:cNvPr>
          <p:cNvSpPr>
            <a:spLocks noGrp="1"/>
          </p:cNvSpPr>
          <p:nvPr>
            <p:ph idx="1"/>
          </p:nvPr>
        </p:nvSpPr>
        <p:spPr/>
        <p:txBody>
          <a:bodyPr/>
          <a:lstStyle/>
          <a:p>
            <a:pPr marL="0" indent="0">
              <a:buNone/>
            </a:pPr>
            <a:r>
              <a:rPr lang="it-IT" dirty="0"/>
              <a:t> </a:t>
            </a:r>
          </a:p>
        </p:txBody>
      </p:sp>
      <p:sp>
        <p:nvSpPr>
          <p:cNvPr id="4" name="Titolo 1">
            <a:extLst>
              <a:ext uri="{FF2B5EF4-FFF2-40B4-BE49-F238E27FC236}">
                <a16:creationId xmlns:a16="http://schemas.microsoft.com/office/drawing/2014/main" id="{A5BBE446-E471-23FA-6D64-2B120C8D7408}"/>
              </a:ext>
            </a:extLst>
          </p:cNvPr>
          <p:cNvSpPr txBox="1">
            <a:spLocks/>
          </p:cNvSpPr>
          <p:nvPr/>
        </p:nvSpPr>
        <p:spPr>
          <a:xfrm>
            <a:off x="740546" y="210343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b="1" dirty="0"/>
              <a:t>5. L’autocritica di Platone nei dialoghi della vecchiaia</a:t>
            </a:r>
          </a:p>
        </p:txBody>
      </p:sp>
    </p:spTree>
    <p:extLst>
      <p:ext uri="{BB962C8B-B14F-4D97-AF65-F5344CB8AC3E}">
        <p14:creationId xmlns:p14="http://schemas.microsoft.com/office/powerpoint/2010/main" val="34210828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FB4F6E-8A11-8408-7F5F-7C7D7D07EBA6}"/>
              </a:ext>
            </a:extLst>
          </p:cNvPr>
          <p:cNvSpPr>
            <a:spLocks noGrp="1"/>
          </p:cNvSpPr>
          <p:nvPr>
            <p:ph type="title"/>
          </p:nvPr>
        </p:nvSpPr>
        <p:spPr/>
        <p:txBody>
          <a:bodyPr/>
          <a:lstStyle/>
          <a:p>
            <a:r>
              <a:rPr lang="it-IT" dirty="0"/>
              <a:t> </a:t>
            </a:r>
          </a:p>
        </p:txBody>
      </p:sp>
      <p:sp>
        <p:nvSpPr>
          <p:cNvPr id="3" name="Segnaposto contenuto 2">
            <a:extLst>
              <a:ext uri="{FF2B5EF4-FFF2-40B4-BE49-F238E27FC236}">
                <a16:creationId xmlns:a16="http://schemas.microsoft.com/office/drawing/2014/main" id="{F423AD97-0AE1-D1FA-373A-165CD0182CE0}"/>
              </a:ext>
            </a:extLst>
          </p:cNvPr>
          <p:cNvSpPr>
            <a:spLocks noGrp="1"/>
          </p:cNvSpPr>
          <p:nvPr>
            <p:ph idx="1"/>
          </p:nvPr>
        </p:nvSpPr>
        <p:spPr/>
        <p:txBody>
          <a:bodyPr/>
          <a:lstStyle/>
          <a:p>
            <a:pPr marL="0" indent="0">
              <a:buNone/>
            </a:pPr>
            <a:r>
              <a:rPr lang="it-IT" dirty="0"/>
              <a:t> </a:t>
            </a:r>
          </a:p>
        </p:txBody>
      </p:sp>
      <p:sp>
        <p:nvSpPr>
          <p:cNvPr id="5" name="CasellaDiTesto 4">
            <a:extLst>
              <a:ext uri="{FF2B5EF4-FFF2-40B4-BE49-F238E27FC236}">
                <a16:creationId xmlns:a16="http://schemas.microsoft.com/office/drawing/2014/main" id="{FA570336-7AD0-59ED-8975-D43787CCF2A4}"/>
              </a:ext>
            </a:extLst>
          </p:cNvPr>
          <p:cNvSpPr txBox="1"/>
          <p:nvPr/>
        </p:nvSpPr>
        <p:spPr>
          <a:xfrm>
            <a:off x="1411550" y="681037"/>
            <a:ext cx="9579005" cy="5510611"/>
          </a:xfrm>
          <a:prstGeom prst="rect">
            <a:avLst/>
          </a:prstGeom>
          <a:noFill/>
        </p:spPr>
        <p:txBody>
          <a:bodyPr wrap="square">
            <a:spAutoFit/>
          </a:bodyPr>
          <a:lstStyle/>
          <a:p>
            <a:pPr lvl="0" algn="just">
              <a:lnSpc>
                <a:spcPct val="120000"/>
              </a:lnSpc>
              <a:spcBef>
                <a:spcPts val="240"/>
              </a:spcBef>
              <a:spcAft>
                <a:spcPts val="240"/>
              </a:spcAft>
            </a:pPr>
            <a:r>
              <a:rPr lang="it-IT" sz="2000" b="1" dirty="0">
                <a:solidFill>
                  <a:srgbClr val="002060"/>
                </a:solidFill>
                <a:effectLst/>
                <a:latin typeface="Ebrima" panose="02000000000000000000" pitchFamily="2" charset="0"/>
                <a:ea typeface="Malgun Gothic" panose="020B0503020000020004" pitchFamily="34" charset="-127"/>
              </a:rPr>
              <a:t>L’autocritica e gli sviluppi delle idee di Platone nei dialoghi della vecchiaia </a:t>
            </a:r>
          </a:p>
          <a:p>
            <a:pPr lvl="0" algn="just">
              <a:lnSpc>
                <a:spcPct val="120000"/>
              </a:lnSpc>
              <a:spcBef>
                <a:spcPts val="240"/>
              </a:spcBef>
              <a:spcAft>
                <a:spcPts val="240"/>
              </a:spcAft>
            </a:pPr>
            <a:endParaRPr lang="it-IT" dirty="0">
              <a:effectLst/>
              <a:latin typeface="Times New Roman" panose="02020603050405020304" pitchFamily="18" charset="0"/>
              <a:ea typeface="Times New Roman" panose="02020603050405020304" pitchFamily="18" charset="0"/>
            </a:endParaRPr>
          </a:p>
          <a:p>
            <a:pPr lvl="0" algn="just">
              <a:lnSpc>
                <a:spcPct val="120000"/>
              </a:lnSpc>
              <a:spcBef>
                <a:spcPts val="240"/>
              </a:spcBef>
              <a:spcAft>
                <a:spcPts val="240"/>
              </a:spcAft>
            </a:pPr>
            <a:endParaRPr lang="it-IT" dirty="0">
              <a:effectLst/>
              <a:latin typeface="Times New Roman" panose="02020603050405020304" pitchFamily="18" charset="0"/>
              <a:ea typeface="Times New Roman" panose="02020603050405020304" pitchFamily="18" charset="0"/>
            </a:endParaRPr>
          </a:p>
          <a:p>
            <a:pPr marL="285750" indent="-285750" algn="just">
              <a:lnSpc>
                <a:spcPct val="120000"/>
              </a:lnSpc>
              <a:spcBef>
                <a:spcPts val="240"/>
              </a:spcBef>
              <a:spcAft>
                <a:spcPts val="240"/>
              </a:spcAft>
              <a:buFont typeface="Wingdings" panose="05000000000000000000" pitchFamily="2" charset="2"/>
              <a:buChar char="ü"/>
            </a:pPr>
            <a:r>
              <a:rPr lang="it-IT" dirty="0">
                <a:solidFill>
                  <a:srgbClr val="002060"/>
                </a:solidFill>
                <a:effectLst/>
                <a:latin typeface="Ebrima" panose="02000000000000000000" pitchFamily="2" charset="0"/>
                <a:ea typeface="Malgun Gothic" panose="020B0503020000020004" pitchFamily="34" charset="-127"/>
              </a:rPr>
              <a:t>Nei dialoghi della vecchia Platone ripensa le idee elaborate nei periodi precedenti. I dialoghi della vecchiaia affrontano varie tematiche: la dialettica, la natura, la politica.</a:t>
            </a:r>
          </a:p>
          <a:p>
            <a:pPr marL="285750" indent="-285750" algn="just">
              <a:lnSpc>
                <a:spcPct val="120000"/>
              </a:lnSpc>
              <a:spcBef>
                <a:spcPts val="240"/>
              </a:spcBef>
              <a:spcAft>
                <a:spcPts val="240"/>
              </a:spcAft>
              <a:buFont typeface="Wingdings" panose="05000000000000000000" pitchFamily="2" charset="2"/>
              <a:buChar char="ü"/>
            </a:pPr>
            <a:endParaRPr lang="it-IT" dirty="0">
              <a:effectLst/>
              <a:latin typeface="Times New Roman" panose="02020603050405020304" pitchFamily="18" charset="0"/>
              <a:ea typeface="Times New Roman" panose="02020603050405020304" pitchFamily="18" charset="0"/>
            </a:endParaRPr>
          </a:p>
          <a:p>
            <a:pPr marL="285750" indent="-285750" algn="just">
              <a:lnSpc>
                <a:spcPct val="120000"/>
              </a:lnSpc>
              <a:spcBef>
                <a:spcPts val="240"/>
              </a:spcBef>
              <a:spcAft>
                <a:spcPts val="240"/>
              </a:spcAft>
              <a:buFont typeface="Wingdings" panose="05000000000000000000" pitchFamily="2" charset="2"/>
              <a:buChar char="ü"/>
            </a:pPr>
            <a:r>
              <a:rPr lang="it-IT" dirty="0">
                <a:solidFill>
                  <a:srgbClr val="002060"/>
                </a:solidFill>
                <a:effectLst/>
                <a:latin typeface="Ebrima" panose="02000000000000000000" pitchFamily="2" charset="0"/>
                <a:ea typeface="Malgun Gothic" panose="020B0503020000020004" pitchFamily="34" charset="-127"/>
              </a:rPr>
              <a:t>Nei cosiddetti </a:t>
            </a:r>
            <a:r>
              <a:rPr lang="it-IT" b="1" dirty="0">
                <a:solidFill>
                  <a:srgbClr val="002060"/>
                </a:solidFill>
                <a:effectLst/>
                <a:latin typeface="Ebrima" panose="02000000000000000000" pitchFamily="2" charset="0"/>
                <a:ea typeface="Malgun Gothic" panose="020B0503020000020004" pitchFamily="34" charset="-127"/>
              </a:rPr>
              <a:t>dialoghi dialettici</a:t>
            </a:r>
            <a:r>
              <a:rPr lang="it-IT" dirty="0">
                <a:solidFill>
                  <a:srgbClr val="002060"/>
                </a:solidFill>
                <a:effectLst/>
                <a:latin typeface="Ebrima" panose="02000000000000000000" pitchFamily="2" charset="0"/>
                <a:ea typeface="Malgun Gothic" panose="020B0503020000020004" pitchFamily="34" charset="-127"/>
              </a:rPr>
              <a:t> (intitolati </a:t>
            </a:r>
            <a:r>
              <a:rPr lang="it-IT" i="1" dirty="0">
                <a:solidFill>
                  <a:srgbClr val="002060"/>
                </a:solidFill>
                <a:effectLst/>
                <a:latin typeface="Ebrima" panose="02000000000000000000" pitchFamily="2" charset="0"/>
                <a:ea typeface="Malgun Gothic" panose="020B0503020000020004" pitchFamily="34" charset="-127"/>
              </a:rPr>
              <a:t>Sofista</a:t>
            </a:r>
            <a:r>
              <a:rPr lang="it-IT" dirty="0">
                <a:solidFill>
                  <a:srgbClr val="002060"/>
                </a:solidFill>
                <a:effectLst/>
                <a:latin typeface="Ebrima" panose="02000000000000000000" pitchFamily="2" charset="0"/>
                <a:ea typeface="Malgun Gothic" panose="020B0503020000020004" pitchFamily="34" charset="-127"/>
              </a:rPr>
              <a:t>, </a:t>
            </a:r>
            <a:r>
              <a:rPr lang="it-IT" i="1" dirty="0">
                <a:solidFill>
                  <a:srgbClr val="002060"/>
                </a:solidFill>
                <a:effectLst/>
                <a:latin typeface="Ebrima" panose="02000000000000000000" pitchFamily="2" charset="0"/>
                <a:ea typeface="Malgun Gothic" panose="020B0503020000020004" pitchFamily="34" charset="-127"/>
              </a:rPr>
              <a:t>Politico</a:t>
            </a:r>
            <a:r>
              <a:rPr lang="it-IT" dirty="0">
                <a:solidFill>
                  <a:srgbClr val="002060"/>
                </a:solidFill>
                <a:effectLst/>
                <a:latin typeface="Ebrima" panose="02000000000000000000" pitchFamily="2" charset="0"/>
                <a:ea typeface="Malgun Gothic" panose="020B0503020000020004" pitchFamily="34" charset="-127"/>
              </a:rPr>
              <a:t>, </a:t>
            </a:r>
            <a:r>
              <a:rPr lang="it-IT" i="1" dirty="0">
                <a:solidFill>
                  <a:srgbClr val="002060"/>
                </a:solidFill>
                <a:effectLst/>
                <a:latin typeface="Ebrima" panose="02000000000000000000" pitchFamily="2" charset="0"/>
                <a:ea typeface="Malgun Gothic" panose="020B0503020000020004" pitchFamily="34" charset="-127"/>
              </a:rPr>
              <a:t>Parmenide</a:t>
            </a:r>
            <a:r>
              <a:rPr lang="it-IT" dirty="0">
                <a:solidFill>
                  <a:srgbClr val="002060"/>
                </a:solidFill>
                <a:effectLst/>
                <a:latin typeface="Ebrima" panose="02000000000000000000" pitchFamily="2" charset="0"/>
                <a:ea typeface="Malgun Gothic" panose="020B0503020000020004" pitchFamily="34" charset="-127"/>
              </a:rPr>
              <a:t>, ecc.) Platone ripensa alcuni aspetti della teoria delle idee e si occupa appunto di </a:t>
            </a:r>
            <a:r>
              <a:rPr lang="it-IT" i="1" dirty="0">
                <a:solidFill>
                  <a:srgbClr val="002060"/>
                </a:solidFill>
                <a:effectLst/>
                <a:latin typeface="Ebrima" panose="02000000000000000000" pitchFamily="2" charset="0"/>
                <a:ea typeface="Malgun Gothic" panose="020B0503020000020004" pitchFamily="34" charset="-127"/>
              </a:rPr>
              <a:t>dialettica</a:t>
            </a:r>
            <a:r>
              <a:rPr lang="it-IT" dirty="0">
                <a:solidFill>
                  <a:srgbClr val="002060"/>
                </a:solidFill>
                <a:effectLst/>
                <a:latin typeface="Ebrima" panose="02000000000000000000" pitchFamily="2" charset="0"/>
                <a:ea typeface="Malgun Gothic" panose="020B0503020000020004" pitchFamily="34" charset="-127"/>
              </a:rPr>
              <a:t> intesa come </a:t>
            </a:r>
            <a:r>
              <a:rPr lang="it-IT" i="1" dirty="0">
                <a:solidFill>
                  <a:srgbClr val="002060"/>
                </a:solidFill>
                <a:effectLst/>
                <a:latin typeface="Ebrima" panose="02000000000000000000" pitchFamily="2" charset="0"/>
                <a:ea typeface="Malgun Gothic" panose="020B0503020000020004" pitchFamily="34" charset="-127"/>
              </a:rPr>
              <a:t>l’arte di individuare i</a:t>
            </a:r>
            <a:r>
              <a:rPr lang="it-IT" dirty="0">
                <a:solidFill>
                  <a:srgbClr val="002060"/>
                </a:solidFill>
                <a:effectLst/>
                <a:latin typeface="Ebrima" panose="02000000000000000000" pitchFamily="2" charset="0"/>
                <a:ea typeface="Malgun Gothic" panose="020B0503020000020004" pitchFamily="34" charset="-127"/>
              </a:rPr>
              <a:t> </a:t>
            </a:r>
            <a:r>
              <a:rPr lang="it-IT" i="1" dirty="0">
                <a:solidFill>
                  <a:srgbClr val="002060"/>
                </a:solidFill>
                <a:effectLst/>
                <a:latin typeface="Ebrima" panose="02000000000000000000" pitchFamily="2" charset="0"/>
                <a:ea typeface="Malgun Gothic" panose="020B0503020000020004" pitchFamily="34" charset="-127"/>
              </a:rPr>
              <a:t>rapporti</a:t>
            </a:r>
            <a:r>
              <a:rPr lang="it-IT" dirty="0">
                <a:solidFill>
                  <a:srgbClr val="002060"/>
                </a:solidFill>
                <a:effectLst/>
                <a:latin typeface="Ebrima" panose="02000000000000000000" pitchFamily="2" charset="0"/>
                <a:ea typeface="Malgun Gothic" panose="020B0503020000020004" pitchFamily="34" charset="-127"/>
              </a:rPr>
              <a:t> </a:t>
            </a:r>
            <a:r>
              <a:rPr lang="it-IT" i="1" dirty="0">
                <a:solidFill>
                  <a:srgbClr val="002060"/>
                </a:solidFill>
                <a:effectLst/>
                <a:latin typeface="Ebrima" panose="02000000000000000000" pitchFamily="2" charset="0"/>
                <a:ea typeface="Malgun Gothic" panose="020B0503020000020004" pitchFamily="34" charset="-127"/>
              </a:rPr>
              <a:t> tra le idee stesse e tra le idee e il mondo sensibile</a:t>
            </a:r>
            <a:r>
              <a:rPr lang="it-IT" dirty="0">
                <a:solidFill>
                  <a:srgbClr val="002060"/>
                </a:solidFill>
                <a:effectLst/>
                <a:latin typeface="Ebrima" panose="02000000000000000000" pitchFamily="2" charset="0"/>
                <a:ea typeface="Malgun Gothic" panose="020B0503020000020004" pitchFamily="34" charset="-127"/>
              </a:rPr>
              <a:t>. A questo proposito vengono affrontate varie difficoltà relative alla dottrina delle idee.</a:t>
            </a:r>
          </a:p>
          <a:p>
            <a:pPr marL="285750" indent="-285750" algn="just">
              <a:lnSpc>
                <a:spcPct val="120000"/>
              </a:lnSpc>
              <a:spcBef>
                <a:spcPts val="240"/>
              </a:spcBef>
              <a:spcAft>
                <a:spcPts val="240"/>
              </a:spcAft>
              <a:buFont typeface="Wingdings" panose="05000000000000000000" pitchFamily="2" charset="2"/>
              <a:buChar char="ü"/>
            </a:pPr>
            <a:endParaRPr lang="it-IT" dirty="0">
              <a:effectLst/>
              <a:latin typeface="Times New Roman" panose="02020603050405020304" pitchFamily="18" charset="0"/>
              <a:ea typeface="Times New Roman" panose="02020603050405020304" pitchFamily="18" charset="0"/>
            </a:endParaRPr>
          </a:p>
          <a:p>
            <a:pPr marL="285750" indent="-285750" algn="just">
              <a:lnSpc>
                <a:spcPct val="120000"/>
              </a:lnSpc>
              <a:spcBef>
                <a:spcPts val="240"/>
              </a:spcBef>
              <a:spcAft>
                <a:spcPts val="240"/>
              </a:spcAft>
              <a:buFont typeface="Wingdings" panose="05000000000000000000" pitchFamily="2" charset="2"/>
              <a:buChar char="ü"/>
            </a:pPr>
            <a:r>
              <a:rPr lang="it-IT" dirty="0">
                <a:solidFill>
                  <a:srgbClr val="002060"/>
                </a:solidFill>
                <a:effectLst/>
                <a:latin typeface="Ebrima" panose="02000000000000000000" pitchFamily="2" charset="0"/>
                <a:ea typeface="Malgun Gothic" panose="020B0503020000020004" pitchFamily="34" charset="-127"/>
              </a:rPr>
              <a:t>Nel </a:t>
            </a:r>
            <a:r>
              <a:rPr lang="it-IT" b="1" i="1" dirty="0">
                <a:solidFill>
                  <a:srgbClr val="002060"/>
                </a:solidFill>
                <a:effectLst/>
                <a:latin typeface="Ebrima" panose="02000000000000000000" pitchFamily="2" charset="0"/>
                <a:ea typeface="Malgun Gothic" panose="020B0503020000020004" pitchFamily="34" charset="-127"/>
              </a:rPr>
              <a:t>Timeo</a:t>
            </a:r>
            <a:r>
              <a:rPr lang="it-IT" dirty="0">
                <a:solidFill>
                  <a:srgbClr val="002060"/>
                </a:solidFill>
                <a:effectLst/>
                <a:latin typeface="Ebrima" panose="02000000000000000000" pitchFamily="2" charset="0"/>
                <a:ea typeface="Malgun Gothic" panose="020B0503020000020004" pitchFamily="34" charset="-127"/>
              </a:rPr>
              <a:t> Platone dedica ampio spazio alla trattazione del mondo della natura, mondo inferiore rispetto a quello intelligibile delle idee.</a:t>
            </a:r>
          </a:p>
          <a:p>
            <a:pPr marL="285750" indent="-285750" algn="just">
              <a:lnSpc>
                <a:spcPct val="120000"/>
              </a:lnSpc>
              <a:spcBef>
                <a:spcPts val="240"/>
              </a:spcBef>
              <a:spcAft>
                <a:spcPts val="240"/>
              </a:spcAft>
              <a:buFont typeface="Wingdings" panose="05000000000000000000" pitchFamily="2" charset="2"/>
              <a:buChar char="ü"/>
            </a:pPr>
            <a:endParaRPr lang="it-IT" dirty="0">
              <a:effectLst/>
              <a:latin typeface="Times New Roman" panose="02020603050405020304" pitchFamily="18" charset="0"/>
              <a:ea typeface="Times New Roman" panose="02020603050405020304" pitchFamily="18" charset="0"/>
            </a:endParaRPr>
          </a:p>
          <a:p>
            <a:pPr marL="285750" indent="-285750" algn="just">
              <a:lnSpc>
                <a:spcPct val="120000"/>
              </a:lnSpc>
              <a:spcBef>
                <a:spcPts val="240"/>
              </a:spcBef>
              <a:spcAft>
                <a:spcPts val="240"/>
              </a:spcAft>
              <a:buFont typeface="Wingdings" panose="05000000000000000000" pitchFamily="2" charset="2"/>
              <a:buChar char="ü"/>
            </a:pPr>
            <a:r>
              <a:rPr lang="it-IT" dirty="0">
                <a:solidFill>
                  <a:srgbClr val="002060"/>
                </a:solidFill>
                <a:effectLst/>
                <a:latin typeface="Ebrima" panose="02000000000000000000" pitchFamily="2" charset="0"/>
                <a:ea typeface="Malgun Gothic" panose="020B0503020000020004" pitchFamily="34" charset="-127"/>
              </a:rPr>
              <a:t>Nelle </a:t>
            </a:r>
            <a:r>
              <a:rPr lang="it-IT" b="1" i="1" dirty="0">
                <a:solidFill>
                  <a:srgbClr val="002060"/>
                </a:solidFill>
                <a:effectLst/>
                <a:latin typeface="Ebrima" panose="02000000000000000000" pitchFamily="2" charset="0"/>
                <a:ea typeface="Malgun Gothic" panose="020B0503020000020004" pitchFamily="34" charset="-127"/>
              </a:rPr>
              <a:t>Leggi</a:t>
            </a:r>
            <a:r>
              <a:rPr lang="it-IT" dirty="0">
                <a:solidFill>
                  <a:srgbClr val="002060"/>
                </a:solidFill>
                <a:effectLst/>
                <a:latin typeface="Ebrima" panose="02000000000000000000" pitchFamily="2" charset="0"/>
                <a:ea typeface="Malgun Gothic" panose="020B0503020000020004" pitchFamily="34" charset="-127"/>
              </a:rPr>
              <a:t> rivede alcune idee politiche esposte nella </a:t>
            </a:r>
            <a:r>
              <a:rPr lang="it-IT" i="1" dirty="0">
                <a:solidFill>
                  <a:srgbClr val="002060"/>
                </a:solidFill>
                <a:effectLst/>
                <a:latin typeface="Ebrima" panose="02000000000000000000" pitchFamily="2" charset="0"/>
                <a:ea typeface="Malgun Gothic" panose="020B0503020000020004" pitchFamily="34" charset="-127"/>
              </a:rPr>
              <a:t>Repubblica</a:t>
            </a:r>
            <a:r>
              <a:rPr lang="it-IT" dirty="0">
                <a:solidFill>
                  <a:srgbClr val="002060"/>
                </a:solidFill>
                <a:effectLst/>
                <a:latin typeface="Ebrima" panose="02000000000000000000" pitchFamily="2" charset="0"/>
                <a:ea typeface="Malgun Gothic" panose="020B0503020000020004" pitchFamily="34" charset="-127"/>
              </a:rPr>
              <a:t>.</a:t>
            </a:r>
            <a:endParaRPr lang="it-IT"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290349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E471DFF-EF0A-ADA6-6C4C-65640FDEA8FC}"/>
              </a:ext>
            </a:extLst>
          </p:cNvPr>
          <p:cNvSpPr>
            <a:spLocks noGrp="1"/>
          </p:cNvSpPr>
          <p:nvPr>
            <p:ph type="title"/>
          </p:nvPr>
        </p:nvSpPr>
        <p:spPr/>
        <p:txBody>
          <a:bodyPr>
            <a:normAutofit/>
          </a:bodyPr>
          <a:lstStyle/>
          <a:p>
            <a:r>
              <a:rPr lang="it-IT" sz="4000" b="1" dirty="0"/>
              <a:t>I dialoghi dialettici: </a:t>
            </a:r>
            <a:r>
              <a:rPr lang="it-IT" sz="4000" b="1" i="1" dirty="0"/>
              <a:t>Sofista, Politico, Parmenide</a:t>
            </a:r>
            <a:r>
              <a:rPr lang="it-IT" sz="4000" b="1" dirty="0"/>
              <a:t> </a:t>
            </a:r>
          </a:p>
        </p:txBody>
      </p:sp>
      <p:sp>
        <p:nvSpPr>
          <p:cNvPr id="3" name="Segnaposto contenuto 2">
            <a:extLst>
              <a:ext uri="{FF2B5EF4-FFF2-40B4-BE49-F238E27FC236}">
                <a16:creationId xmlns:a16="http://schemas.microsoft.com/office/drawing/2014/main" id="{B4730EF7-6E17-1E24-82AD-D6C87EC046D4}"/>
              </a:ext>
            </a:extLst>
          </p:cNvPr>
          <p:cNvSpPr>
            <a:spLocks noGrp="1"/>
          </p:cNvSpPr>
          <p:nvPr>
            <p:ph idx="1"/>
          </p:nvPr>
        </p:nvSpPr>
        <p:spPr>
          <a:xfrm>
            <a:off x="745346" y="1617315"/>
            <a:ext cx="5820052" cy="4351338"/>
          </a:xfrm>
        </p:spPr>
        <p:txBody>
          <a:bodyPr>
            <a:normAutofit lnSpcReduction="10000"/>
          </a:bodyPr>
          <a:lstStyle/>
          <a:p>
            <a:pPr marL="0" indent="0">
              <a:buNone/>
            </a:pPr>
            <a:endParaRPr lang="it-IT" dirty="0"/>
          </a:p>
          <a:p>
            <a:pPr marL="0" indent="0">
              <a:buNone/>
            </a:pPr>
            <a:r>
              <a:rPr lang="it-IT" dirty="0"/>
              <a:t>I dialoghi dialettici affrontano i rapporti tra mondo sensibile e mondo delle idee e i rapporti delle idee tra di loro</a:t>
            </a:r>
          </a:p>
          <a:p>
            <a:pPr marL="0" indent="0">
              <a:buNone/>
            </a:pPr>
            <a:endParaRPr lang="it-IT" dirty="0"/>
          </a:p>
          <a:p>
            <a:pPr marL="0" indent="0">
              <a:buNone/>
            </a:pPr>
            <a:r>
              <a:rPr lang="it-IT" dirty="0"/>
              <a:t>1. Esistono idee di cose vili? </a:t>
            </a:r>
          </a:p>
          <a:p>
            <a:pPr marL="0" indent="0">
              <a:buNone/>
            </a:pPr>
            <a:r>
              <a:rPr lang="it-IT" dirty="0"/>
              <a:t>2. Può l’idea di cavallo tirare l’idea di carretto?</a:t>
            </a:r>
          </a:p>
          <a:p>
            <a:pPr marL="0" indent="0">
              <a:buNone/>
            </a:pPr>
            <a:r>
              <a:rPr lang="it-IT" dirty="0"/>
              <a:t>3. Argomento del terzo uomo</a:t>
            </a:r>
          </a:p>
        </p:txBody>
      </p:sp>
      <p:pic>
        <p:nvPicPr>
          <p:cNvPr id="6" name="Immagine 5">
            <a:extLst>
              <a:ext uri="{FF2B5EF4-FFF2-40B4-BE49-F238E27FC236}">
                <a16:creationId xmlns:a16="http://schemas.microsoft.com/office/drawing/2014/main" id="{EC2B710A-E3A3-5B0C-92DD-2597CCE5E8AA}"/>
              </a:ext>
            </a:extLst>
          </p:cNvPr>
          <p:cNvPicPr>
            <a:picLocks noChangeAspect="1"/>
          </p:cNvPicPr>
          <p:nvPr/>
        </p:nvPicPr>
        <p:blipFill>
          <a:blip r:embed="rId2"/>
          <a:stretch>
            <a:fillRect/>
          </a:stretch>
        </p:blipFill>
        <p:spPr>
          <a:xfrm>
            <a:off x="6734074" y="1476594"/>
            <a:ext cx="4539827" cy="4128075"/>
          </a:xfrm>
          <a:prstGeom prst="rect">
            <a:avLst/>
          </a:prstGeom>
        </p:spPr>
      </p:pic>
    </p:spTree>
    <p:extLst>
      <p:ext uri="{BB962C8B-B14F-4D97-AF65-F5344CB8AC3E}">
        <p14:creationId xmlns:p14="http://schemas.microsoft.com/office/powerpoint/2010/main" val="5802321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1926FC3-4004-8881-01BD-3287F55E32AD}"/>
              </a:ext>
            </a:extLst>
          </p:cNvPr>
          <p:cNvSpPr>
            <a:spLocks noGrp="1"/>
          </p:cNvSpPr>
          <p:nvPr>
            <p:ph type="title"/>
          </p:nvPr>
        </p:nvSpPr>
        <p:spPr/>
        <p:txBody>
          <a:bodyPr>
            <a:normAutofit fontScale="90000"/>
          </a:bodyPr>
          <a:lstStyle/>
          <a:p>
            <a:pPr algn="ctr"/>
            <a:r>
              <a:rPr lang="it-IT" b="1" dirty="0"/>
              <a:t>Il </a:t>
            </a:r>
            <a:r>
              <a:rPr lang="it-IT" b="1" i="1" dirty="0"/>
              <a:t>Timeo</a:t>
            </a:r>
            <a:r>
              <a:rPr lang="it-IT" b="1" dirty="0"/>
              <a:t> </a:t>
            </a:r>
            <a:br>
              <a:rPr lang="it-IT" dirty="0"/>
            </a:br>
            <a:r>
              <a:rPr lang="it-IT" sz="1800" dirty="0">
                <a:effectLst/>
                <a:latin typeface="Ebrima" panose="02000000000000000000" pitchFamily="2" charset="0"/>
                <a:ea typeface="Times New Roman" panose="02020603050405020304" pitchFamily="18" charset="0"/>
              </a:rPr>
              <a:t>La natura è il mondo del divenire perciò imperfetta. Poiché si può avere scienza solo di ciò che è stabile e immutabile (le idee) Platone in questo dialogo fa ampio uso del mito (come mezzo che consente di avere un sapere verosimile piuttosto che vera scienza) per trattare questo mondo imperfetto. </a:t>
            </a:r>
            <a:br>
              <a:rPr lang="it-IT" sz="1800" dirty="0">
                <a:effectLst/>
                <a:latin typeface="Ebrima" panose="02000000000000000000" pitchFamily="2" charset="0"/>
                <a:ea typeface="Times New Roman" panose="02020603050405020304" pitchFamily="18" charset="0"/>
              </a:rPr>
            </a:br>
            <a:r>
              <a:rPr lang="it-IT" sz="1800" dirty="0">
                <a:effectLst/>
                <a:latin typeface="Ebrima" panose="02000000000000000000" pitchFamily="2" charset="0"/>
                <a:ea typeface="Times New Roman" panose="02020603050405020304" pitchFamily="18" charset="0"/>
              </a:rPr>
              <a:t>Il mito del demiurgo.</a:t>
            </a:r>
            <a:br>
              <a:rPr lang="it-IT" sz="1800" dirty="0">
                <a:effectLst/>
                <a:latin typeface="Times New Roman" panose="02020603050405020304" pitchFamily="18" charset="0"/>
                <a:ea typeface="Times New Roman" panose="02020603050405020304" pitchFamily="18" charset="0"/>
              </a:rPr>
            </a:br>
            <a:endParaRPr lang="it-IT" dirty="0"/>
          </a:p>
        </p:txBody>
      </p:sp>
      <p:sp>
        <p:nvSpPr>
          <p:cNvPr id="3" name="Segnaposto contenuto 2">
            <a:extLst>
              <a:ext uri="{FF2B5EF4-FFF2-40B4-BE49-F238E27FC236}">
                <a16:creationId xmlns:a16="http://schemas.microsoft.com/office/drawing/2014/main" id="{CC305680-DAD8-9242-968C-09E2A96507BA}"/>
              </a:ext>
            </a:extLst>
          </p:cNvPr>
          <p:cNvSpPr>
            <a:spLocks noGrp="1"/>
          </p:cNvSpPr>
          <p:nvPr>
            <p:ph idx="1"/>
          </p:nvPr>
        </p:nvSpPr>
        <p:spPr/>
        <p:txBody>
          <a:bodyPr/>
          <a:lstStyle/>
          <a:p>
            <a:pPr marL="0" indent="0">
              <a:buNone/>
            </a:pPr>
            <a:r>
              <a:rPr lang="it-IT" dirty="0"/>
              <a:t> </a:t>
            </a:r>
          </a:p>
        </p:txBody>
      </p:sp>
      <p:pic>
        <p:nvPicPr>
          <p:cNvPr id="4" name="Immagine 3" descr="Immagine correlata">
            <a:extLst>
              <a:ext uri="{FF2B5EF4-FFF2-40B4-BE49-F238E27FC236}">
                <a16:creationId xmlns:a16="http://schemas.microsoft.com/office/drawing/2014/main" id="{A34D0DCC-5CD5-A727-5A9E-8389C94788D7}"/>
              </a:ext>
            </a:extLst>
          </p:cNvPr>
          <p:cNvPicPr>
            <a:picLocks noChangeAspect="1"/>
          </p:cNvPicPr>
          <p:nvPr/>
        </p:nvPicPr>
        <p:blipFill>
          <a:blip r:embed="rId2"/>
          <a:srcRect/>
          <a:stretch>
            <a:fillRect/>
          </a:stretch>
        </p:blipFill>
        <p:spPr bwMode="auto">
          <a:xfrm>
            <a:off x="3312863" y="1825625"/>
            <a:ext cx="5982058" cy="4482373"/>
          </a:xfrm>
          <a:prstGeom prst="rect">
            <a:avLst/>
          </a:prstGeom>
          <a:noFill/>
          <a:ln w="9525">
            <a:noFill/>
            <a:miter lim="800000"/>
            <a:headEnd/>
            <a:tailEnd/>
          </a:ln>
        </p:spPr>
      </p:pic>
    </p:spTree>
    <p:extLst>
      <p:ext uri="{BB962C8B-B14F-4D97-AF65-F5344CB8AC3E}">
        <p14:creationId xmlns:p14="http://schemas.microsoft.com/office/powerpoint/2010/main" val="35138748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C865FCF-8AC0-6FFB-A69A-3A0ECE20C443}"/>
              </a:ext>
            </a:extLst>
          </p:cNvPr>
          <p:cNvSpPr>
            <a:spLocks noGrp="1"/>
          </p:cNvSpPr>
          <p:nvPr>
            <p:ph type="title"/>
          </p:nvPr>
        </p:nvSpPr>
        <p:spPr/>
        <p:txBody>
          <a:bodyPr/>
          <a:lstStyle/>
          <a:p>
            <a:r>
              <a:rPr lang="it-IT" dirty="0"/>
              <a:t> </a:t>
            </a:r>
          </a:p>
        </p:txBody>
      </p:sp>
      <p:sp>
        <p:nvSpPr>
          <p:cNvPr id="3" name="Segnaposto contenuto 2">
            <a:extLst>
              <a:ext uri="{FF2B5EF4-FFF2-40B4-BE49-F238E27FC236}">
                <a16:creationId xmlns:a16="http://schemas.microsoft.com/office/drawing/2014/main" id="{D9CD5C8C-17D4-3607-B549-F66F69666D7D}"/>
              </a:ext>
            </a:extLst>
          </p:cNvPr>
          <p:cNvSpPr>
            <a:spLocks noGrp="1"/>
          </p:cNvSpPr>
          <p:nvPr>
            <p:ph idx="1"/>
          </p:nvPr>
        </p:nvSpPr>
        <p:spPr/>
        <p:txBody>
          <a:bodyPr/>
          <a:lstStyle/>
          <a:p>
            <a:pPr marL="0" indent="0">
              <a:buNone/>
            </a:pPr>
            <a:r>
              <a:rPr lang="it-IT" dirty="0"/>
              <a:t> </a:t>
            </a:r>
          </a:p>
        </p:txBody>
      </p:sp>
      <p:pic>
        <p:nvPicPr>
          <p:cNvPr id="5" name="Immagine 4">
            <a:extLst>
              <a:ext uri="{FF2B5EF4-FFF2-40B4-BE49-F238E27FC236}">
                <a16:creationId xmlns:a16="http://schemas.microsoft.com/office/drawing/2014/main" id="{671AF0A1-B65B-FDCB-CBC4-3355251E00DC}"/>
              </a:ext>
            </a:extLst>
          </p:cNvPr>
          <p:cNvPicPr>
            <a:picLocks noChangeAspect="1"/>
          </p:cNvPicPr>
          <p:nvPr/>
        </p:nvPicPr>
        <p:blipFill>
          <a:blip r:embed="rId2"/>
          <a:stretch>
            <a:fillRect/>
          </a:stretch>
        </p:blipFill>
        <p:spPr>
          <a:xfrm>
            <a:off x="1937757" y="1099812"/>
            <a:ext cx="8316486" cy="4658375"/>
          </a:xfrm>
          <a:prstGeom prst="rect">
            <a:avLst/>
          </a:prstGeom>
        </p:spPr>
      </p:pic>
    </p:spTree>
    <p:extLst>
      <p:ext uri="{BB962C8B-B14F-4D97-AF65-F5344CB8AC3E}">
        <p14:creationId xmlns:p14="http://schemas.microsoft.com/office/powerpoint/2010/main" val="35823278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E280393-7EEC-A686-9ACD-8598A2D7D11D}"/>
              </a:ext>
            </a:extLst>
          </p:cNvPr>
          <p:cNvSpPr>
            <a:spLocks noGrp="1"/>
          </p:cNvSpPr>
          <p:nvPr>
            <p:ph type="title"/>
          </p:nvPr>
        </p:nvSpPr>
        <p:spPr/>
        <p:txBody>
          <a:bodyPr/>
          <a:lstStyle/>
          <a:p>
            <a:r>
              <a:rPr lang="it-IT"/>
              <a:t> </a:t>
            </a:r>
          </a:p>
        </p:txBody>
      </p:sp>
      <p:sp>
        <p:nvSpPr>
          <p:cNvPr id="3" name="Segnaposto contenuto 2">
            <a:extLst>
              <a:ext uri="{FF2B5EF4-FFF2-40B4-BE49-F238E27FC236}">
                <a16:creationId xmlns:a16="http://schemas.microsoft.com/office/drawing/2014/main" id="{E458A3F4-B8E8-6491-F532-F0FAF8B2787D}"/>
              </a:ext>
            </a:extLst>
          </p:cNvPr>
          <p:cNvSpPr>
            <a:spLocks noGrp="1"/>
          </p:cNvSpPr>
          <p:nvPr>
            <p:ph idx="1"/>
          </p:nvPr>
        </p:nvSpPr>
        <p:spPr/>
        <p:txBody>
          <a:bodyPr/>
          <a:lstStyle/>
          <a:p>
            <a:pPr marL="0" indent="0">
              <a:buNone/>
            </a:pPr>
            <a:r>
              <a:rPr lang="it-IT" dirty="0"/>
              <a:t> </a:t>
            </a:r>
          </a:p>
        </p:txBody>
      </p:sp>
      <p:pic>
        <p:nvPicPr>
          <p:cNvPr id="4" name="Immagine 3">
            <a:extLst>
              <a:ext uri="{FF2B5EF4-FFF2-40B4-BE49-F238E27FC236}">
                <a16:creationId xmlns:a16="http://schemas.microsoft.com/office/drawing/2014/main" id="{E9720EFE-D857-256F-9B4C-22B555B63DE8}"/>
              </a:ext>
            </a:extLst>
          </p:cNvPr>
          <p:cNvPicPr>
            <a:picLocks noChangeAspect="1"/>
          </p:cNvPicPr>
          <p:nvPr/>
        </p:nvPicPr>
        <p:blipFill>
          <a:blip r:embed="rId2"/>
          <a:srcRect/>
          <a:stretch>
            <a:fillRect/>
          </a:stretch>
        </p:blipFill>
        <p:spPr bwMode="auto">
          <a:xfrm>
            <a:off x="2974657" y="54292"/>
            <a:ext cx="6242685" cy="6749415"/>
          </a:xfrm>
          <a:prstGeom prst="rect">
            <a:avLst/>
          </a:prstGeom>
          <a:noFill/>
          <a:ln w="9525">
            <a:noFill/>
            <a:miter lim="800000"/>
            <a:headEnd/>
            <a:tailEnd/>
          </a:ln>
        </p:spPr>
      </p:pic>
    </p:spTree>
    <p:extLst>
      <p:ext uri="{BB962C8B-B14F-4D97-AF65-F5344CB8AC3E}">
        <p14:creationId xmlns:p14="http://schemas.microsoft.com/office/powerpoint/2010/main" val="3174993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7CCE24-B4BE-5AE2-0FCB-3EEE29F0C361}"/>
              </a:ext>
            </a:extLst>
          </p:cNvPr>
          <p:cNvSpPr>
            <a:spLocks noGrp="1"/>
          </p:cNvSpPr>
          <p:nvPr>
            <p:ph type="title"/>
          </p:nvPr>
        </p:nvSpPr>
        <p:spPr>
          <a:xfrm>
            <a:off x="740546" y="2103437"/>
            <a:ext cx="10515600" cy="1325563"/>
          </a:xfrm>
        </p:spPr>
        <p:txBody>
          <a:bodyPr/>
          <a:lstStyle/>
          <a:p>
            <a:r>
              <a:rPr lang="it-IT" b="1" dirty="0"/>
              <a:t>1. I due mondi: il sensibile e il sovrasensibile</a:t>
            </a:r>
          </a:p>
        </p:txBody>
      </p:sp>
      <p:sp>
        <p:nvSpPr>
          <p:cNvPr id="3" name="Segnaposto contenuto 2">
            <a:extLst>
              <a:ext uri="{FF2B5EF4-FFF2-40B4-BE49-F238E27FC236}">
                <a16:creationId xmlns:a16="http://schemas.microsoft.com/office/drawing/2014/main" id="{EA924257-D3A4-F6F9-9171-C7CAEF3C2480}"/>
              </a:ext>
            </a:extLst>
          </p:cNvPr>
          <p:cNvSpPr>
            <a:spLocks noGrp="1"/>
          </p:cNvSpPr>
          <p:nvPr>
            <p:ph idx="1"/>
          </p:nvPr>
        </p:nvSpPr>
        <p:spPr/>
        <p:txBody>
          <a:bodyPr/>
          <a:lstStyle/>
          <a:p>
            <a:pPr marL="0" indent="0">
              <a:buNone/>
            </a:pPr>
            <a:r>
              <a:rPr lang="it-IT" dirty="0"/>
              <a:t> </a:t>
            </a:r>
          </a:p>
        </p:txBody>
      </p:sp>
    </p:spTree>
    <p:extLst>
      <p:ext uri="{BB962C8B-B14F-4D97-AF65-F5344CB8AC3E}">
        <p14:creationId xmlns:p14="http://schemas.microsoft.com/office/powerpoint/2010/main" val="32052675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0685E5F-3F05-05CE-005C-1FC956039D24}"/>
              </a:ext>
            </a:extLst>
          </p:cNvPr>
          <p:cNvSpPr>
            <a:spLocks noGrp="1"/>
          </p:cNvSpPr>
          <p:nvPr>
            <p:ph type="title"/>
          </p:nvPr>
        </p:nvSpPr>
        <p:spPr/>
        <p:txBody>
          <a:bodyPr/>
          <a:lstStyle/>
          <a:p>
            <a:r>
              <a:rPr lang="it-IT" dirty="0"/>
              <a:t> </a:t>
            </a:r>
          </a:p>
        </p:txBody>
      </p:sp>
      <p:sp>
        <p:nvSpPr>
          <p:cNvPr id="3" name="Segnaposto contenuto 2">
            <a:extLst>
              <a:ext uri="{FF2B5EF4-FFF2-40B4-BE49-F238E27FC236}">
                <a16:creationId xmlns:a16="http://schemas.microsoft.com/office/drawing/2014/main" id="{DCFB7CC7-516B-69DD-1044-ADC8D7C5788B}"/>
              </a:ext>
            </a:extLst>
          </p:cNvPr>
          <p:cNvSpPr>
            <a:spLocks noGrp="1"/>
          </p:cNvSpPr>
          <p:nvPr>
            <p:ph idx="1"/>
          </p:nvPr>
        </p:nvSpPr>
        <p:spPr/>
        <p:txBody>
          <a:bodyPr/>
          <a:lstStyle/>
          <a:p>
            <a:pPr marL="0" indent="0">
              <a:buNone/>
            </a:pPr>
            <a:r>
              <a:rPr lang="it-IT" dirty="0"/>
              <a:t> </a:t>
            </a:r>
          </a:p>
        </p:txBody>
      </p:sp>
      <p:pic>
        <p:nvPicPr>
          <p:cNvPr id="5" name="Immagine 4">
            <a:extLst>
              <a:ext uri="{FF2B5EF4-FFF2-40B4-BE49-F238E27FC236}">
                <a16:creationId xmlns:a16="http://schemas.microsoft.com/office/drawing/2014/main" id="{665A4531-FD5C-A4F0-6A46-D86F2E959B92}"/>
              </a:ext>
            </a:extLst>
          </p:cNvPr>
          <p:cNvPicPr>
            <a:picLocks noChangeAspect="1"/>
          </p:cNvPicPr>
          <p:nvPr/>
        </p:nvPicPr>
        <p:blipFill>
          <a:blip r:embed="rId2"/>
          <a:stretch>
            <a:fillRect/>
          </a:stretch>
        </p:blipFill>
        <p:spPr>
          <a:xfrm>
            <a:off x="2490284" y="452022"/>
            <a:ext cx="7211431" cy="5953956"/>
          </a:xfrm>
          <a:prstGeom prst="rect">
            <a:avLst/>
          </a:prstGeom>
        </p:spPr>
      </p:pic>
    </p:spTree>
    <p:extLst>
      <p:ext uri="{BB962C8B-B14F-4D97-AF65-F5344CB8AC3E}">
        <p14:creationId xmlns:p14="http://schemas.microsoft.com/office/powerpoint/2010/main" val="27029280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F2129F-7343-B19E-5A01-3CFE099E5FCF}"/>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C4D34FA7-0F79-D79B-BA75-71A47BCC6D4B}"/>
              </a:ext>
            </a:extLst>
          </p:cNvPr>
          <p:cNvSpPr>
            <a:spLocks noGrp="1"/>
          </p:cNvSpPr>
          <p:nvPr>
            <p:ph idx="1"/>
          </p:nvPr>
        </p:nvSpPr>
        <p:spPr/>
        <p:txBody>
          <a:bodyPr/>
          <a:lstStyle/>
          <a:p>
            <a:endParaRPr lang="it-IT"/>
          </a:p>
        </p:txBody>
      </p:sp>
      <p:pic>
        <p:nvPicPr>
          <p:cNvPr id="4" name="Immagine 3" descr="Risultati immagini per atlantide">
            <a:extLst>
              <a:ext uri="{FF2B5EF4-FFF2-40B4-BE49-F238E27FC236}">
                <a16:creationId xmlns:a16="http://schemas.microsoft.com/office/drawing/2014/main" id="{CEB0AA8C-0705-6245-4ECF-29F1E77ED829}"/>
              </a:ext>
            </a:extLst>
          </p:cNvPr>
          <p:cNvPicPr>
            <a:picLocks noChangeAspect="1"/>
          </p:cNvPicPr>
          <p:nvPr/>
        </p:nvPicPr>
        <p:blipFill>
          <a:blip r:embed="rId2"/>
          <a:srcRect/>
          <a:stretch>
            <a:fillRect/>
          </a:stretch>
        </p:blipFill>
        <p:spPr bwMode="auto">
          <a:xfrm>
            <a:off x="3322320" y="1672590"/>
            <a:ext cx="5547360" cy="3512820"/>
          </a:xfrm>
          <a:prstGeom prst="rect">
            <a:avLst/>
          </a:prstGeom>
          <a:noFill/>
          <a:ln w="9525">
            <a:noFill/>
            <a:miter lim="800000"/>
            <a:headEnd/>
            <a:tailEnd/>
          </a:ln>
        </p:spPr>
      </p:pic>
    </p:spTree>
    <p:extLst>
      <p:ext uri="{BB962C8B-B14F-4D97-AF65-F5344CB8AC3E}">
        <p14:creationId xmlns:p14="http://schemas.microsoft.com/office/powerpoint/2010/main" val="41298102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08FA8F5-AF68-BA43-84D2-2273D4681A57}"/>
              </a:ext>
            </a:extLst>
          </p:cNvPr>
          <p:cNvSpPr>
            <a:spLocks noGrp="1"/>
          </p:cNvSpPr>
          <p:nvPr>
            <p:ph type="title"/>
          </p:nvPr>
        </p:nvSpPr>
        <p:spPr/>
        <p:txBody>
          <a:bodyPr/>
          <a:lstStyle/>
          <a:p>
            <a:pPr algn="ctr"/>
            <a:r>
              <a:rPr lang="it-IT" b="1" i="1" dirty="0"/>
              <a:t>Le leggi</a:t>
            </a:r>
          </a:p>
        </p:txBody>
      </p:sp>
      <p:sp>
        <p:nvSpPr>
          <p:cNvPr id="3" name="Segnaposto contenuto 2">
            <a:extLst>
              <a:ext uri="{FF2B5EF4-FFF2-40B4-BE49-F238E27FC236}">
                <a16:creationId xmlns:a16="http://schemas.microsoft.com/office/drawing/2014/main" id="{70DC82A4-E953-F79C-C30B-FBAC1DA4CFC3}"/>
              </a:ext>
            </a:extLst>
          </p:cNvPr>
          <p:cNvSpPr>
            <a:spLocks noGrp="1"/>
          </p:cNvSpPr>
          <p:nvPr>
            <p:ph idx="1"/>
          </p:nvPr>
        </p:nvSpPr>
        <p:spPr/>
        <p:txBody>
          <a:bodyPr/>
          <a:lstStyle/>
          <a:p>
            <a:pPr marL="0" indent="0" algn="just">
              <a:lnSpc>
                <a:spcPct val="120000"/>
              </a:lnSpc>
              <a:spcBef>
                <a:spcPts val="360"/>
              </a:spcBef>
              <a:spcAft>
                <a:spcPts val="360"/>
              </a:spcAft>
              <a:buNone/>
            </a:pPr>
            <a:r>
              <a:rPr lang="it-IT" sz="1800" u="sng" dirty="0">
                <a:effectLst/>
                <a:latin typeface="Ebrima" panose="02000000000000000000" pitchFamily="2" charset="0"/>
                <a:ea typeface="Times New Roman" panose="02020603050405020304" pitchFamily="18" charset="0"/>
              </a:rPr>
              <a:t>Nelle </a:t>
            </a:r>
            <a:r>
              <a:rPr lang="it-IT" sz="1800" i="1" u="sng" dirty="0">
                <a:effectLst/>
                <a:latin typeface="Ebrima" panose="02000000000000000000" pitchFamily="2" charset="0"/>
                <a:ea typeface="Times New Roman" panose="02020603050405020304" pitchFamily="18" charset="0"/>
              </a:rPr>
              <a:t>Leggi</a:t>
            </a:r>
            <a:r>
              <a:rPr lang="it-IT" sz="1800" u="sng" dirty="0">
                <a:effectLst/>
                <a:latin typeface="Ebrima" panose="02000000000000000000" pitchFamily="2" charset="0"/>
                <a:ea typeface="Times New Roman" panose="02020603050405020304" pitchFamily="18" charset="0"/>
              </a:rPr>
              <a:t> </a:t>
            </a:r>
            <a:r>
              <a:rPr lang="it-IT" sz="1800" dirty="0">
                <a:effectLst/>
                <a:latin typeface="Ebrima" panose="02000000000000000000" pitchFamily="2" charset="0"/>
                <a:ea typeface="Times New Roman" panose="02020603050405020304" pitchFamily="18" charset="0"/>
              </a:rPr>
              <a:t>Platone, deluso dalle esperienze concrete, rivede quanto ha scritto nella </a:t>
            </a:r>
            <a:r>
              <a:rPr lang="it-IT" sz="1800" i="1" dirty="0">
                <a:effectLst/>
                <a:latin typeface="Ebrima" panose="02000000000000000000" pitchFamily="2" charset="0"/>
                <a:ea typeface="Times New Roman" panose="02020603050405020304" pitchFamily="18" charset="0"/>
              </a:rPr>
              <a:t>Repubblica</a:t>
            </a:r>
            <a:r>
              <a:rPr lang="it-IT" sz="1800" dirty="0">
                <a:effectLst/>
                <a:latin typeface="Ebrima" panose="02000000000000000000" pitchFamily="2" charset="0"/>
                <a:ea typeface="Times New Roman" panose="02020603050405020304" pitchFamily="18" charset="0"/>
              </a:rPr>
              <a:t>: </a:t>
            </a:r>
            <a:endParaRPr lang="it-IT" sz="1800" dirty="0">
              <a:effectLst/>
              <a:latin typeface="Times New Roman" panose="02020603050405020304" pitchFamily="18" charset="0"/>
              <a:ea typeface="Times New Roman" panose="02020603050405020304" pitchFamily="18" charset="0"/>
            </a:endParaRPr>
          </a:p>
          <a:p>
            <a:pPr marL="342900" lvl="0" indent="-342900" algn="just">
              <a:lnSpc>
                <a:spcPct val="120000"/>
              </a:lnSpc>
              <a:spcBef>
                <a:spcPts val="360"/>
              </a:spcBef>
              <a:spcAft>
                <a:spcPts val="360"/>
              </a:spcAft>
              <a:buFont typeface="Symbol" panose="05050102010706020507" pitchFamily="18" charset="2"/>
              <a:buChar char="-"/>
            </a:pPr>
            <a:r>
              <a:rPr lang="it-IT" sz="1800" dirty="0">
                <a:effectLst/>
                <a:latin typeface="Ebrima" panose="02000000000000000000" pitchFamily="2" charset="0"/>
                <a:ea typeface="Times New Roman" panose="02020603050405020304" pitchFamily="18" charset="0"/>
              </a:rPr>
              <a:t>viene abbandonata la rigida regola delle classi</a:t>
            </a:r>
            <a:endParaRPr lang="it-IT" sz="1800" dirty="0">
              <a:effectLst/>
              <a:latin typeface="Times New Roman" panose="02020603050405020304" pitchFamily="18" charset="0"/>
              <a:ea typeface="Times New Roman" panose="02020603050405020304" pitchFamily="18" charset="0"/>
            </a:endParaRPr>
          </a:p>
          <a:p>
            <a:pPr marL="342900" lvl="0" indent="-342900" algn="just">
              <a:lnSpc>
                <a:spcPct val="120000"/>
              </a:lnSpc>
              <a:spcBef>
                <a:spcPts val="360"/>
              </a:spcBef>
              <a:spcAft>
                <a:spcPts val="360"/>
              </a:spcAft>
              <a:buFont typeface="Symbol" panose="05050102010706020507" pitchFamily="18" charset="2"/>
              <a:buChar char="-"/>
            </a:pPr>
            <a:r>
              <a:rPr lang="it-IT" sz="1800" dirty="0">
                <a:effectLst/>
                <a:latin typeface="Ebrima" panose="02000000000000000000" pitchFamily="2" charset="0"/>
                <a:ea typeface="Times New Roman" panose="02020603050405020304" pitchFamily="18" charset="0"/>
              </a:rPr>
              <a:t>si accetta che i reggitori vengano eletti, dunque non siano più prescelti</a:t>
            </a:r>
            <a:endParaRPr lang="it-IT" sz="1800" dirty="0">
              <a:effectLst/>
              <a:latin typeface="Times New Roman" panose="02020603050405020304" pitchFamily="18" charset="0"/>
              <a:ea typeface="Times New Roman" panose="02020603050405020304" pitchFamily="18" charset="0"/>
            </a:endParaRPr>
          </a:p>
          <a:p>
            <a:pPr marL="342900" lvl="0" indent="-342900" algn="just">
              <a:lnSpc>
                <a:spcPct val="120000"/>
              </a:lnSpc>
              <a:spcBef>
                <a:spcPts val="360"/>
              </a:spcBef>
              <a:spcAft>
                <a:spcPts val="360"/>
              </a:spcAft>
              <a:buFont typeface="Symbol" panose="05050102010706020507" pitchFamily="18" charset="2"/>
              <a:buChar char="-"/>
            </a:pPr>
            <a:r>
              <a:rPr lang="it-IT" sz="1800" dirty="0">
                <a:effectLst/>
                <a:latin typeface="Ebrima" panose="02000000000000000000" pitchFamily="2" charset="0"/>
                <a:ea typeface="Times New Roman" panose="02020603050405020304" pitchFamily="18" charset="0"/>
              </a:rPr>
              <a:t>visto che i reggitori non sono i più sapienti, le leggi saranno lo strumento primario della vita dello stato</a:t>
            </a:r>
            <a:endParaRPr lang="it-IT" sz="1800" dirty="0">
              <a:effectLst/>
              <a:latin typeface="Times New Roman" panose="02020603050405020304" pitchFamily="18" charset="0"/>
              <a:ea typeface="Times New Roman" panose="02020603050405020304" pitchFamily="18" charset="0"/>
            </a:endParaRPr>
          </a:p>
          <a:p>
            <a:pPr marL="342900" lvl="0" indent="-342900" algn="just">
              <a:lnSpc>
                <a:spcPct val="120000"/>
              </a:lnSpc>
              <a:spcBef>
                <a:spcPts val="360"/>
              </a:spcBef>
              <a:spcAft>
                <a:spcPts val="360"/>
              </a:spcAft>
              <a:buFont typeface="Symbol" panose="05050102010706020507" pitchFamily="18" charset="2"/>
              <a:buChar char="-"/>
            </a:pPr>
            <a:r>
              <a:rPr lang="it-IT" sz="1800" dirty="0">
                <a:effectLst/>
                <a:latin typeface="Ebrima" panose="02000000000000000000" pitchFamily="2" charset="0"/>
                <a:ea typeface="Times New Roman" panose="02020603050405020304" pitchFamily="18" charset="0"/>
              </a:rPr>
              <a:t>la religione fa da sostegno allo stato: vengono accettati i processi per empietà.</a:t>
            </a:r>
            <a:endParaRPr lang="it-IT" sz="1800" dirty="0">
              <a:effectLst/>
              <a:latin typeface="Times New Roman" panose="02020603050405020304" pitchFamily="18" charset="0"/>
              <a:ea typeface="Times New Roman" panose="02020603050405020304" pitchFamily="18" charset="0"/>
            </a:endParaRPr>
          </a:p>
          <a:p>
            <a:endParaRPr lang="it-IT" dirty="0"/>
          </a:p>
        </p:txBody>
      </p:sp>
    </p:spTree>
    <p:extLst>
      <p:ext uri="{BB962C8B-B14F-4D97-AF65-F5344CB8AC3E}">
        <p14:creationId xmlns:p14="http://schemas.microsoft.com/office/powerpoint/2010/main" val="3444056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B41A0B-B9B2-342B-EBB3-FA0395911F18}"/>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70D4DF8A-EB5C-3138-5036-418310BDF0DE}"/>
              </a:ext>
            </a:extLst>
          </p:cNvPr>
          <p:cNvSpPr>
            <a:spLocks noGrp="1"/>
          </p:cNvSpPr>
          <p:nvPr>
            <p:ph type="title"/>
          </p:nvPr>
        </p:nvSpPr>
        <p:spPr/>
        <p:txBody>
          <a:bodyPr/>
          <a:lstStyle/>
          <a:p>
            <a:r>
              <a:rPr lang="it-IT" dirty="0"/>
              <a:t> </a:t>
            </a:r>
          </a:p>
        </p:txBody>
      </p:sp>
      <p:sp>
        <p:nvSpPr>
          <p:cNvPr id="3" name="Segnaposto contenuto 2">
            <a:extLst>
              <a:ext uri="{FF2B5EF4-FFF2-40B4-BE49-F238E27FC236}">
                <a16:creationId xmlns:a16="http://schemas.microsoft.com/office/drawing/2014/main" id="{AB310F24-F413-5F1D-E021-22E0E7D0A781}"/>
              </a:ext>
            </a:extLst>
          </p:cNvPr>
          <p:cNvSpPr>
            <a:spLocks noGrp="1"/>
          </p:cNvSpPr>
          <p:nvPr>
            <p:ph idx="1"/>
          </p:nvPr>
        </p:nvSpPr>
        <p:spPr/>
        <p:txBody>
          <a:bodyPr/>
          <a:lstStyle/>
          <a:p>
            <a:pPr marL="0" indent="0">
              <a:buNone/>
            </a:pPr>
            <a:r>
              <a:rPr lang="it-IT" dirty="0"/>
              <a:t> </a:t>
            </a:r>
          </a:p>
        </p:txBody>
      </p:sp>
      <p:pic>
        <p:nvPicPr>
          <p:cNvPr id="12" name="Immagine 11">
            <a:extLst>
              <a:ext uri="{FF2B5EF4-FFF2-40B4-BE49-F238E27FC236}">
                <a16:creationId xmlns:a16="http://schemas.microsoft.com/office/drawing/2014/main" id="{33CC19F9-EC65-8D8B-2688-07CE26A3C2FC}"/>
              </a:ext>
            </a:extLst>
          </p:cNvPr>
          <p:cNvPicPr>
            <a:picLocks noChangeAspect="1"/>
          </p:cNvPicPr>
          <p:nvPr/>
        </p:nvPicPr>
        <p:blipFill>
          <a:blip r:embed="rId2"/>
          <a:stretch>
            <a:fillRect/>
          </a:stretch>
        </p:blipFill>
        <p:spPr>
          <a:xfrm>
            <a:off x="564512" y="248575"/>
            <a:ext cx="11147898" cy="6409677"/>
          </a:xfrm>
          <a:prstGeom prst="rect">
            <a:avLst/>
          </a:prstGeom>
        </p:spPr>
      </p:pic>
    </p:spTree>
    <p:extLst>
      <p:ext uri="{BB962C8B-B14F-4D97-AF65-F5344CB8AC3E}">
        <p14:creationId xmlns:p14="http://schemas.microsoft.com/office/powerpoint/2010/main" val="1615477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4D8824-A2CF-8605-BA03-8DEBF52BBB63}"/>
              </a:ext>
            </a:extLst>
          </p:cNvPr>
          <p:cNvSpPr>
            <a:spLocks noGrp="1"/>
          </p:cNvSpPr>
          <p:nvPr>
            <p:ph type="title"/>
          </p:nvPr>
        </p:nvSpPr>
        <p:spPr/>
        <p:txBody>
          <a:bodyPr/>
          <a:lstStyle/>
          <a:p>
            <a:r>
              <a:rPr lang="it-IT" dirty="0"/>
              <a:t> </a:t>
            </a:r>
          </a:p>
        </p:txBody>
      </p:sp>
      <p:sp>
        <p:nvSpPr>
          <p:cNvPr id="3" name="Segnaposto contenuto 2">
            <a:extLst>
              <a:ext uri="{FF2B5EF4-FFF2-40B4-BE49-F238E27FC236}">
                <a16:creationId xmlns:a16="http://schemas.microsoft.com/office/drawing/2014/main" id="{CEE725D8-0ABF-7070-DD42-4DB98DF98594}"/>
              </a:ext>
            </a:extLst>
          </p:cNvPr>
          <p:cNvSpPr>
            <a:spLocks noGrp="1"/>
          </p:cNvSpPr>
          <p:nvPr>
            <p:ph idx="1"/>
          </p:nvPr>
        </p:nvSpPr>
        <p:spPr/>
        <p:txBody>
          <a:bodyPr/>
          <a:lstStyle/>
          <a:p>
            <a:pPr marL="0" indent="0">
              <a:buNone/>
            </a:pPr>
            <a:r>
              <a:rPr lang="it-IT" dirty="0"/>
              <a:t> </a:t>
            </a:r>
          </a:p>
        </p:txBody>
      </p:sp>
      <p:sp>
        <p:nvSpPr>
          <p:cNvPr id="5" name="CasellaDiTesto 4">
            <a:extLst>
              <a:ext uri="{FF2B5EF4-FFF2-40B4-BE49-F238E27FC236}">
                <a16:creationId xmlns:a16="http://schemas.microsoft.com/office/drawing/2014/main" id="{806E3062-9DDE-A06D-4A59-A4D0BB54C188}"/>
              </a:ext>
            </a:extLst>
          </p:cNvPr>
          <p:cNvSpPr txBox="1"/>
          <p:nvPr/>
        </p:nvSpPr>
        <p:spPr>
          <a:xfrm>
            <a:off x="1340529" y="1162201"/>
            <a:ext cx="9561250" cy="4345164"/>
          </a:xfrm>
          <a:prstGeom prst="rect">
            <a:avLst/>
          </a:prstGeom>
          <a:noFill/>
        </p:spPr>
        <p:txBody>
          <a:bodyPr wrap="square">
            <a:spAutoFit/>
          </a:bodyPr>
          <a:lstStyle/>
          <a:p>
            <a:pPr marL="342900" lvl="0" indent="-342900" algn="just">
              <a:lnSpc>
                <a:spcPct val="120000"/>
              </a:lnSpc>
              <a:spcBef>
                <a:spcPts val="240"/>
              </a:spcBef>
              <a:spcAft>
                <a:spcPts val="240"/>
              </a:spcAft>
              <a:buFont typeface="Wingdings" panose="05000000000000000000" pitchFamily="2" charset="2"/>
              <a:buChar char=""/>
            </a:pPr>
            <a:r>
              <a:rPr lang="it-IT" sz="1800" b="1" dirty="0">
                <a:solidFill>
                  <a:srgbClr val="002060"/>
                </a:solidFill>
                <a:effectLst/>
                <a:latin typeface="Ebrima" panose="02000000000000000000" pitchFamily="2" charset="0"/>
                <a:ea typeface="Malgun Gothic" panose="020B0503020000020004" pitchFamily="34" charset="-127"/>
              </a:rPr>
              <a:t>L’idea centrale della filosofia platonica è che esistono due dimensioni nella realtà, nell’uomo e nella conoscenza.</a:t>
            </a:r>
          </a:p>
          <a:p>
            <a:pPr marL="342900" lvl="0" indent="-342900" algn="just">
              <a:lnSpc>
                <a:spcPct val="120000"/>
              </a:lnSpc>
              <a:spcBef>
                <a:spcPts val="240"/>
              </a:spcBef>
              <a:spcAft>
                <a:spcPts val="240"/>
              </a:spcAft>
              <a:buFont typeface="Wingdings" panose="05000000000000000000" pitchFamily="2" charset="2"/>
              <a:buChar char=""/>
            </a:pPr>
            <a:endParaRPr lang="it-IT" sz="2000" dirty="0">
              <a:effectLst/>
              <a:latin typeface="Times New Roman" panose="02020603050405020304" pitchFamily="18" charset="0"/>
              <a:ea typeface="Times New Roman" panose="02020603050405020304" pitchFamily="18" charset="0"/>
            </a:endParaRPr>
          </a:p>
          <a:p>
            <a:pPr marL="800100" lvl="1" indent="-342900" algn="just">
              <a:lnSpc>
                <a:spcPct val="120000"/>
              </a:lnSpc>
              <a:spcBef>
                <a:spcPts val="240"/>
              </a:spcBef>
              <a:spcAft>
                <a:spcPts val="240"/>
              </a:spcAft>
              <a:buFont typeface="Times New Roman" panose="02020603050405020304" pitchFamily="18" charset="0"/>
              <a:buChar char="-"/>
            </a:pPr>
            <a:r>
              <a:rPr lang="it-IT" dirty="0">
                <a:solidFill>
                  <a:srgbClr val="002060"/>
                </a:solidFill>
                <a:effectLst/>
                <a:latin typeface="Ebrima" panose="02000000000000000000" pitchFamily="2" charset="0"/>
                <a:ea typeface="Malgun Gothic" panose="020B0503020000020004" pitchFamily="34" charset="-127"/>
              </a:rPr>
              <a:t>La ricerca del vero essere delle cose (l’</a:t>
            </a:r>
            <a:r>
              <a:rPr lang="it-IT" b="1" i="1" dirty="0">
                <a:solidFill>
                  <a:srgbClr val="002060"/>
                </a:solidFill>
                <a:effectLst/>
                <a:latin typeface="Ebrima" panose="02000000000000000000" pitchFamily="2" charset="0"/>
                <a:ea typeface="Malgun Gothic" panose="020B0503020000020004" pitchFamily="34" charset="-127"/>
              </a:rPr>
              <a:t>archè</a:t>
            </a:r>
            <a:r>
              <a:rPr lang="it-IT" dirty="0">
                <a:solidFill>
                  <a:srgbClr val="002060"/>
                </a:solidFill>
                <a:effectLst/>
                <a:latin typeface="Ebrima" panose="02000000000000000000" pitchFamily="2" charset="0"/>
                <a:ea typeface="Malgun Gothic" panose="020B0503020000020004" pitchFamily="34" charset="-127"/>
              </a:rPr>
              <a:t> di cui parlavano i primi filosofi) porta Platone alla scoperta delle idee. Ciò che esiste ed è visibile è manifestazione di una realtà che non si vede e che è perfetta: le idee.</a:t>
            </a:r>
            <a:endParaRPr lang="it-IT" sz="2000" dirty="0">
              <a:effectLst/>
              <a:latin typeface="Times New Roman" panose="02020603050405020304" pitchFamily="18" charset="0"/>
              <a:ea typeface="Times New Roman" panose="02020603050405020304" pitchFamily="18" charset="0"/>
            </a:endParaRPr>
          </a:p>
          <a:p>
            <a:pPr marL="800100" lvl="1" indent="-342900" algn="just">
              <a:lnSpc>
                <a:spcPct val="120000"/>
              </a:lnSpc>
              <a:spcBef>
                <a:spcPts val="240"/>
              </a:spcBef>
              <a:spcAft>
                <a:spcPts val="240"/>
              </a:spcAft>
              <a:buFont typeface="Times New Roman" panose="02020603050405020304" pitchFamily="18" charset="0"/>
              <a:buChar char="-"/>
            </a:pPr>
            <a:endParaRPr lang="it-IT" dirty="0">
              <a:solidFill>
                <a:srgbClr val="002060"/>
              </a:solidFill>
              <a:effectLst/>
              <a:latin typeface="Ebrima" panose="02000000000000000000" pitchFamily="2" charset="0"/>
              <a:ea typeface="Malgun Gothic" panose="020B0503020000020004" pitchFamily="34" charset="-127"/>
            </a:endParaRPr>
          </a:p>
          <a:p>
            <a:pPr marL="800100" lvl="1" indent="-342900" algn="just">
              <a:lnSpc>
                <a:spcPct val="120000"/>
              </a:lnSpc>
              <a:spcBef>
                <a:spcPts val="240"/>
              </a:spcBef>
              <a:spcAft>
                <a:spcPts val="240"/>
              </a:spcAft>
              <a:buFont typeface="Times New Roman" panose="02020603050405020304" pitchFamily="18" charset="0"/>
              <a:buChar char="-"/>
            </a:pPr>
            <a:r>
              <a:rPr lang="it-IT" dirty="0">
                <a:solidFill>
                  <a:srgbClr val="002060"/>
                </a:solidFill>
                <a:effectLst/>
                <a:latin typeface="Ebrima" panose="02000000000000000000" pitchFamily="2" charset="0"/>
                <a:ea typeface="Malgun Gothic" panose="020B0503020000020004" pitchFamily="34" charset="-127"/>
              </a:rPr>
              <a:t>L’analisi degli oggetti (es., la </a:t>
            </a:r>
            <a:r>
              <a:rPr lang="it-IT" b="1" dirty="0">
                <a:solidFill>
                  <a:srgbClr val="002060"/>
                </a:solidFill>
                <a:effectLst/>
                <a:latin typeface="Ebrima" panose="02000000000000000000" pitchFamily="2" charset="0"/>
                <a:ea typeface="Malgun Gothic" panose="020B0503020000020004" pitchFamily="34" charset="-127"/>
              </a:rPr>
              <a:t>rosa</a:t>
            </a:r>
            <a:r>
              <a:rPr lang="it-IT" dirty="0">
                <a:solidFill>
                  <a:srgbClr val="002060"/>
                </a:solidFill>
                <a:effectLst/>
                <a:latin typeface="Ebrima" panose="02000000000000000000" pitchFamily="2" charset="0"/>
                <a:ea typeface="Malgun Gothic" panose="020B0503020000020004" pitchFamily="34" charset="-127"/>
              </a:rPr>
              <a:t>) mostra che dobbiamo sempre fare riferimento alla loro forma sensibile (la rosa che ho in mano io, quella che aveva in mano Giulio Cesare) e alla loro idea (la specie eterna, di cui l’oggetto sensibile è incarnazione momentanea).</a:t>
            </a:r>
            <a:endParaRPr lang="it-IT" sz="2000" dirty="0">
              <a:effectLst/>
              <a:latin typeface="Times New Roman" panose="02020603050405020304" pitchFamily="18" charset="0"/>
              <a:ea typeface="Times New Roman" panose="02020603050405020304" pitchFamily="18" charset="0"/>
            </a:endParaRPr>
          </a:p>
          <a:p>
            <a:pPr marL="1805940" algn="just">
              <a:lnSpc>
                <a:spcPct val="120000"/>
              </a:lnSpc>
              <a:spcBef>
                <a:spcPts val="240"/>
              </a:spcBef>
              <a:spcAft>
                <a:spcPts val="240"/>
              </a:spcAft>
            </a:pPr>
            <a:r>
              <a:rPr lang="it-IT" sz="1800" dirty="0">
                <a:solidFill>
                  <a:srgbClr val="002060"/>
                </a:solidFill>
                <a:effectLst/>
                <a:latin typeface="Ebrima" panose="02000000000000000000" pitchFamily="2" charset="0"/>
                <a:ea typeface="Malgun Gothic" panose="020B0503020000020004" pitchFamily="34" charset="-127"/>
              </a:rPr>
              <a:t> </a:t>
            </a:r>
            <a:endParaRPr lang="it-IT"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43046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DF360B6-A73E-4EA6-796D-E7152E0A9842}"/>
              </a:ext>
            </a:extLst>
          </p:cNvPr>
          <p:cNvSpPr>
            <a:spLocks noGrp="1"/>
          </p:cNvSpPr>
          <p:nvPr>
            <p:ph type="title"/>
          </p:nvPr>
        </p:nvSpPr>
        <p:spPr/>
        <p:txBody>
          <a:bodyPr/>
          <a:lstStyle/>
          <a:p>
            <a:r>
              <a:rPr lang="it-IT" dirty="0"/>
              <a:t> </a:t>
            </a:r>
          </a:p>
        </p:txBody>
      </p:sp>
      <p:sp>
        <p:nvSpPr>
          <p:cNvPr id="3" name="Segnaposto contenuto 2">
            <a:extLst>
              <a:ext uri="{FF2B5EF4-FFF2-40B4-BE49-F238E27FC236}">
                <a16:creationId xmlns:a16="http://schemas.microsoft.com/office/drawing/2014/main" id="{B05201B8-162E-7195-3CDF-129C96077865}"/>
              </a:ext>
            </a:extLst>
          </p:cNvPr>
          <p:cNvSpPr>
            <a:spLocks noGrp="1"/>
          </p:cNvSpPr>
          <p:nvPr>
            <p:ph idx="1"/>
          </p:nvPr>
        </p:nvSpPr>
        <p:spPr/>
        <p:txBody>
          <a:bodyPr/>
          <a:lstStyle/>
          <a:p>
            <a:pPr marL="0" indent="0">
              <a:buNone/>
            </a:pPr>
            <a:r>
              <a:rPr lang="it-IT" dirty="0"/>
              <a:t> </a:t>
            </a:r>
          </a:p>
        </p:txBody>
      </p:sp>
      <p:sp>
        <p:nvSpPr>
          <p:cNvPr id="5" name="CasellaDiTesto 4">
            <a:extLst>
              <a:ext uri="{FF2B5EF4-FFF2-40B4-BE49-F238E27FC236}">
                <a16:creationId xmlns:a16="http://schemas.microsoft.com/office/drawing/2014/main" id="{72E7C11F-B317-24BE-075C-C6A8285B194B}"/>
              </a:ext>
            </a:extLst>
          </p:cNvPr>
          <p:cNvSpPr txBox="1"/>
          <p:nvPr/>
        </p:nvSpPr>
        <p:spPr>
          <a:xfrm>
            <a:off x="1074198" y="887767"/>
            <a:ext cx="9960745" cy="3311035"/>
          </a:xfrm>
          <a:prstGeom prst="rect">
            <a:avLst/>
          </a:prstGeom>
          <a:noFill/>
        </p:spPr>
        <p:txBody>
          <a:bodyPr wrap="square">
            <a:spAutoFit/>
          </a:bodyPr>
          <a:lstStyle/>
          <a:p>
            <a:pPr marL="342900" lvl="0" indent="-342900" algn="just">
              <a:lnSpc>
                <a:spcPct val="120000"/>
              </a:lnSpc>
              <a:spcBef>
                <a:spcPts val="240"/>
              </a:spcBef>
              <a:spcAft>
                <a:spcPts val="240"/>
              </a:spcAft>
              <a:buFont typeface="Times New Roman" panose="02020603050405020304" pitchFamily="18" charset="0"/>
              <a:buChar char="-"/>
            </a:pPr>
            <a:r>
              <a:rPr lang="it-IT" dirty="0">
                <a:solidFill>
                  <a:srgbClr val="002060"/>
                </a:solidFill>
                <a:effectLst/>
                <a:latin typeface="Ebrima" panose="02000000000000000000" pitchFamily="2" charset="0"/>
                <a:ea typeface="Malgun Gothic" panose="020B0503020000020004" pitchFamily="34" charset="-127"/>
              </a:rPr>
              <a:t>La filosofia di Platone è dunque </a:t>
            </a:r>
            <a:r>
              <a:rPr lang="it-IT" b="1" dirty="0">
                <a:solidFill>
                  <a:srgbClr val="002060"/>
                </a:solidFill>
                <a:effectLst/>
                <a:latin typeface="Ebrima" panose="02000000000000000000" pitchFamily="2" charset="0"/>
                <a:ea typeface="Malgun Gothic" panose="020B0503020000020004" pitchFamily="34" charset="-127"/>
              </a:rPr>
              <a:t>dualistica</a:t>
            </a:r>
            <a:r>
              <a:rPr lang="it-IT" dirty="0">
                <a:solidFill>
                  <a:srgbClr val="002060"/>
                </a:solidFill>
                <a:effectLst/>
                <a:latin typeface="Ebrima" panose="02000000000000000000" pitchFamily="2" charset="0"/>
                <a:ea typeface="Malgun Gothic" panose="020B0503020000020004" pitchFamily="34" charset="-127"/>
              </a:rPr>
              <a:t> perché mette in evidenza l’esistenza di due tipi di realtà (sensibile e intelligibile, oggetti visibili e oggetti invisibili, oggetti sensibili e idee) cui corrispondono due tipi di conoscenza (conoscenza sensibile e conoscenza razionale) e due componenti nell’uomo (corpo e anima). </a:t>
            </a:r>
            <a:endParaRPr lang="it-IT" dirty="0">
              <a:latin typeface="Times New Roman" panose="02020603050405020304" pitchFamily="18" charset="0"/>
              <a:ea typeface="Malgun Gothic" panose="020B0503020000020004" pitchFamily="34" charset="-127"/>
            </a:endParaRPr>
          </a:p>
          <a:p>
            <a:pPr marL="342900" lvl="0" indent="-342900" algn="just">
              <a:lnSpc>
                <a:spcPct val="120000"/>
              </a:lnSpc>
              <a:spcBef>
                <a:spcPts val="240"/>
              </a:spcBef>
              <a:spcAft>
                <a:spcPts val="240"/>
              </a:spcAft>
              <a:buFont typeface="Times New Roman" panose="02020603050405020304" pitchFamily="18" charset="0"/>
              <a:buChar char="-"/>
            </a:pPr>
            <a:endParaRPr lang="it-IT" dirty="0">
              <a:solidFill>
                <a:srgbClr val="002060"/>
              </a:solidFill>
              <a:effectLst/>
              <a:latin typeface="Times New Roman" panose="02020603050405020304" pitchFamily="18" charset="0"/>
              <a:ea typeface="Malgun Gothic" panose="020B0503020000020004" pitchFamily="34" charset="-127"/>
            </a:endParaRPr>
          </a:p>
          <a:p>
            <a:pPr marL="342900" lvl="0" indent="-342900" algn="just">
              <a:lnSpc>
                <a:spcPct val="120000"/>
              </a:lnSpc>
              <a:spcBef>
                <a:spcPts val="240"/>
              </a:spcBef>
              <a:spcAft>
                <a:spcPts val="240"/>
              </a:spcAft>
              <a:buFont typeface="Times New Roman" panose="02020603050405020304" pitchFamily="18" charset="0"/>
              <a:buChar char="-"/>
            </a:pPr>
            <a:r>
              <a:rPr lang="it-IT" dirty="0">
                <a:solidFill>
                  <a:srgbClr val="002060"/>
                </a:solidFill>
                <a:effectLst/>
                <a:latin typeface="Ebrima" panose="02000000000000000000" pitchFamily="2" charset="0"/>
                <a:ea typeface="Malgun Gothic" panose="020B0503020000020004" pitchFamily="34" charset="-127"/>
              </a:rPr>
              <a:t>Perciò possiamo riassumere la filosofia di Platone in tre tipi di dualismo: </a:t>
            </a:r>
            <a:endParaRPr lang="it-IT" dirty="0">
              <a:effectLst/>
              <a:latin typeface="Times New Roman" panose="02020603050405020304" pitchFamily="18" charset="0"/>
              <a:ea typeface="Times New Roman" panose="02020603050405020304" pitchFamily="18" charset="0"/>
            </a:endParaRPr>
          </a:p>
          <a:p>
            <a:pPr marL="1143000" lvl="2" indent="-228600" algn="just">
              <a:lnSpc>
                <a:spcPct val="120000"/>
              </a:lnSpc>
              <a:spcBef>
                <a:spcPts val="240"/>
              </a:spcBef>
              <a:spcAft>
                <a:spcPts val="240"/>
              </a:spcAft>
              <a:buFont typeface="Wingdings" panose="05000000000000000000" pitchFamily="2" charset="2"/>
              <a:buChar char=""/>
            </a:pPr>
            <a:r>
              <a:rPr lang="it-IT" b="1" dirty="0">
                <a:solidFill>
                  <a:srgbClr val="002060"/>
                </a:solidFill>
                <a:effectLst/>
                <a:latin typeface="Ebrima" panose="02000000000000000000" pitchFamily="2" charset="0"/>
                <a:ea typeface="Malgun Gothic" panose="020B0503020000020004" pitchFamily="34" charset="-127"/>
              </a:rPr>
              <a:t>Ontologico</a:t>
            </a:r>
            <a:r>
              <a:rPr lang="it-IT" dirty="0">
                <a:solidFill>
                  <a:srgbClr val="002060"/>
                </a:solidFill>
                <a:effectLst/>
                <a:latin typeface="Ebrima" panose="02000000000000000000" pitchFamily="2" charset="0"/>
                <a:ea typeface="Malgun Gothic" panose="020B0503020000020004" pitchFamily="34" charset="-127"/>
              </a:rPr>
              <a:t>: esistono due tipi di essere: le idee e gli oggetti sensibili</a:t>
            </a:r>
            <a:endParaRPr lang="it-IT" dirty="0">
              <a:effectLst/>
              <a:latin typeface="Times New Roman" panose="02020603050405020304" pitchFamily="18" charset="0"/>
              <a:ea typeface="Times New Roman" panose="02020603050405020304" pitchFamily="18" charset="0"/>
            </a:endParaRPr>
          </a:p>
          <a:p>
            <a:pPr marL="1143000" lvl="2" indent="-228600" algn="just">
              <a:lnSpc>
                <a:spcPct val="120000"/>
              </a:lnSpc>
              <a:spcBef>
                <a:spcPts val="240"/>
              </a:spcBef>
              <a:spcAft>
                <a:spcPts val="240"/>
              </a:spcAft>
              <a:buFont typeface="Wingdings" panose="05000000000000000000" pitchFamily="2" charset="2"/>
              <a:buChar char=""/>
            </a:pPr>
            <a:r>
              <a:rPr lang="it-IT" b="1" dirty="0">
                <a:solidFill>
                  <a:srgbClr val="002060"/>
                </a:solidFill>
                <a:effectLst/>
                <a:latin typeface="Ebrima" panose="02000000000000000000" pitchFamily="2" charset="0"/>
                <a:ea typeface="Malgun Gothic" panose="020B0503020000020004" pitchFamily="34" charset="-127"/>
              </a:rPr>
              <a:t>Gnoseologico</a:t>
            </a:r>
            <a:r>
              <a:rPr lang="it-IT" dirty="0">
                <a:solidFill>
                  <a:srgbClr val="002060"/>
                </a:solidFill>
                <a:effectLst/>
                <a:latin typeface="Ebrima" panose="02000000000000000000" pitchFamily="2" charset="0"/>
                <a:ea typeface="Malgun Gothic" panose="020B0503020000020004" pitchFamily="34" charset="-127"/>
              </a:rPr>
              <a:t>: esistono due modi di conoscere: la ragione e i sensi</a:t>
            </a:r>
            <a:endParaRPr lang="it-IT" dirty="0">
              <a:effectLst/>
              <a:latin typeface="Times New Roman" panose="02020603050405020304" pitchFamily="18" charset="0"/>
              <a:ea typeface="Times New Roman" panose="02020603050405020304" pitchFamily="18" charset="0"/>
            </a:endParaRPr>
          </a:p>
          <a:p>
            <a:pPr marL="1143000" lvl="2" indent="-228600" algn="just">
              <a:lnSpc>
                <a:spcPct val="120000"/>
              </a:lnSpc>
              <a:spcBef>
                <a:spcPts val="240"/>
              </a:spcBef>
              <a:spcAft>
                <a:spcPts val="240"/>
              </a:spcAft>
              <a:buFont typeface="Wingdings" panose="05000000000000000000" pitchFamily="2" charset="2"/>
              <a:buChar char=""/>
            </a:pPr>
            <a:r>
              <a:rPr lang="it-IT" b="1" dirty="0">
                <a:solidFill>
                  <a:srgbClr val="002060"/>
                </a:solidFill>
                <a:latin typeface="Ebrima" panose="02000000000000000000" pitchFamily="2" charset="0"/>
                <a:ea typeface="Malgun Gothic" panose="020B0503020000020004" pitchFamily="34" charset="-127"/>
              </a:rPr>
              <a:t>A</a:t>
            </a:r>
            <a:r>
              <a:rPr lang="it-IT" b="1" dirty="0">
                <a:solidFill>
                  <a:srgbClr val="002060"/>
                </a:solidFill>
                <a:effectLst/>
                <a:latin typeface="Ebrima" panose="02000000000000000000" pitchFamily="2" charset="0"/>
                <a:ea typeface="Malgun Gothic" panose="020B0503020000020004" pitchFamily="34" charset="-127"/>
              </a:rPr>
              <a:t>ntropologico</a:t>
            </a:r>
            <a:r>
              <a:rPr lang="it-IT" dirty="0">
                <a:solidFill>
                  <a:srgbClr val="002060"/>
                </a:solidFill>
                <a:latin typeface="Ebrima" panose="02000000000000000000" pitchFamily="2" charset="0"/>
                <a:ea typeface="Malgun Gothic" panose="020B0503020000020004" pitchFamily="34" charset="-127"/>
              </a:rPr>
              <a:t>: esistono due componenti nell’uomo: l’anima e il corpo</a:t>
            </a:r>
            <a:r>
              <a:rPr lang="it-IT" dirty="0">
                <a:solidFill>
                  <a:srgbClr val="002060"/>
                </a:solidFill>
                <a:effectLst/>
                <a:latin typeface="Ebrima" panose="02000000000000000000" pitchFamily="2" charset="0"/>
                <a:ea typeface="Malgun Gothic" panose="020B0503020000020004" pitchFamily="34" charset="-127"/>
              </a:rPr>
              <a:t> </a:t>
            </a:r>
            <a:endParaRPr lang="it-IT"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86305653"/>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801</TotalTime>
  <Words>3266</Words>
  <Application>Microsoft Office PowerPoint</Application>
  <PresentationFormat>Widescreen</PresentationFormat>
  <Paragraphs>278</Paragraphs>
  <Slides>62</Slides>
  <Notes>0</Notes>
  <HiddenSlides>0</HiddenSlides>
  <MMClips>0</MMClips>
  <ScaleCrop>false</ScaleCrop>
  <HeadingPairs>
    <vt:vector size="6" baseType="variant">
      <vt:variant>
        <vt:lpstr>Caratteri utilizzati</vt:lpstr>
      </vt:variant>
      <vt:variant>
        <vt:i4>14</vt:i4>
      </vt:variant>
      <vt:variant>
        <vt:lpstr>Tema</vt:lpstr>
      </vt:variant>
      <vt:variant>
        <vt:i4>1</vt:i4>
      </vt:variant>
      <vt:variant>
        <vt:lpstr>Titoli diapositive</vt:lpstr>
      </vt:variant>
      <vt:variant>
        <vt:i4>62</vt:i4>
      </vt:variant>
    </vt:vector>
  </HeadingPairs>
  <TitlesOfParts>
    <vt:vector size="77" baseType="lpstr">
      <vt:lpstr>Arial</vt:lpstr>
      <vt:lpstr>Be Vietnam</vt:lpstr>
      <vt:lpstr>Calibri</vt:lpstr>
      <vt:lpstr>Calibri Light</vt:lpstr>
      <vt:lpstr>Corbel</vt:lpstr>
      <vt:lpstr>Ebrima</vt:lpstr>
      <vt:lpstr>Inter</vt:lpstr>
      <vt:lpstr>Lato</vt:lpstr>
      <vt:lpstr>Libre Franklin</vt:lpstr>
      <vt:lpstr>PT Serif</vt:lpstr>
      <vt:lpstr>Roboto</vt:lpstr>
      <vt:lpstr>Symbol</vt:lpstr>
      <vt:lpstr>Times New Roman</vt:lpstr>
      <vt:lpstr>Wingdings</vt:lpstr>
      <vt:lpstr>Tema di Office</vt:lpstr>
      <vt:lpstr>Platone   427-347 a.C</vt:lpstr>
      <vt:lpstr> </vt:lpstr>
      <vt:lpstr> La morte di Socrate di Jacques-Louis David (1787) </vt:lpstr>
      <vt:lpstr> </vt:lpstr>
      <vt:lpstr> </vt:lpstr>
      <vt:lpstr>1. I due mondi: il sensibile e il sovrasensibile</vt:lpstr>
      <vt:lpstr> </vt:lpstr>
      <vt:lpstr> </vt:lpstr>
      <vt:lpstr> </vt:lpstr>
      <vt:lpstr> </vt:lpstr>
      <vt:lpstr> </vt:lpstr>
      <vt:lpstr> </vt:lpstr>
      <vt:lpstr>Il Bene in cima a tutto</vt:lpstr>
      <vt:lpstr> </vt:lpstr>
      <vt:lpstr> </vt:lpstr>
      <vt:lpstr> </vt:lpstr>
      <vt:lpstr> </vt:lpstr>
      <vt:lpstr> </vt:lpstr>
      <vt:lpstr> </vt:lpstr>
      <vt:lpstr> </vt:lpstr>
      <vt:lpstr> </vt:lpstr>
      <vt:lpstr> </vt:lpstr>
      <vt:lpstr> </vt:lpstr>
      <vt:lpstr>Chomsky e l’innatismo</vt:lpstr>
      <vt:lpstr> </vt:lpstr>
      <vt:lpstr>Chomsky e la teoria innatista della lingua</vt:lpstr>
      <vt:lpstr> </vt:lpstr>
      <vt:lpstr> </vt:lpstr>
      <vt:lpstr> </vt:lpstr>
      <vt:lpstr> </vt:lpstr>
      <vt:lpstr> </vt:lpstr>
      <vt:lpstr>Il Simposio, il dialogo sull’amore</vt:lpstr>
      <vt:lpstr> </vt:lpstr>
      <vt:lpstr> </vt:lpstr>
      <vt:lpstr>La bellezza  è il veicolo che dal sensibile ci porta verso il sovrasensibile</vt:lpstr>
      <vt:lpstr>La scala d’amore: dal sensibile al modo delle idee</vt:lpstr>
      <vt:lpstr> </vt:lpstr>
      <vt:lpstr> </vt:lpstr>
      <vt:lpstr>L’amore è ricerca della sapienza e si identifica con la filosofia</vt:lpstr>
      <vt:lpstr> </vt:lpstr>
      <vt:lpstr>In conclusione L’amore secondo Platone</vt:lpstr>
      <vt:lpstr> </vt:lpstr>
      <vt:lpstr> Eros è quella forza che porta dalla dimensione puramente fisica a quella metafisica. E’ sete di conoscenza e amore per il Bene, è bisogno di migliorarsi e innalzarsi spiritualmente.  L'aspirazione alla bellezza è il fine stesso dell'esistenza e della felicità che deriva dalla ricerca del Bene. </vt:lpstr>
      <vt:lpstr> </vt:lpstr>
      <vt:lpstr> </vt:lpstr>
      <vt:lpstr> </vt:lpstr>
      <vt:lpstr> </vt:lpstr>
      <vt:lpstr>  </vt:lpstr>
      <vt:lpstr> </vt:lpstr>
      <vt:lpstr> </vt:lpstr>
      <vt:lpstr>Presentazione standard di PowerPoint</vt:lpstr>
      <vt:lpstr> </vt:lpstr>
      <vt:lpstr> </vt:lpstr>
      <vt:lpstr> </vt:lpstr>
      <vt:lpstr> </vt:lpstr>
      <vt:lpstr>I dialoghi dialettici: Sofista, Politico, Parmenide </vt:lpstr>
      <vt:lpstr>Il Timeo  La natura è il mondo del divenire perciò imperfetta. Poiché si può avere scienza solo di ciò che è stabile e immutabile (le idee) Platone in questo dialogo fa ampio uso del mito (come mezzo che consente di avere un sapere verosimile piuttosto che vera scienza) per trattare questo mondo imperfetto.  Il mito del demiurgo. </vt:lpstr>
      <vt:lpstr> </vt:lpstr>
      <vt:lpstr> </vt:lpstr>
      <vt:lpstr> </vt:lpstr>
      <vt:lpstr>Presentazione standard di PowerPoint</vt:lpstr>
      <vt:lpstr>Le leggi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Leone Guaragna</dc:creator>
  <cp:lastModifiedBy>Leone Guaragna</cp:lastModifiedBy>
  <cp:revision>64</cp:revision>
  <dcterms:created xsi:type="dcterms:W3CDTF">2024-02-09T16:46:16Z</dcterms:created>
  <dcterms:modified xsi:type="dcterms:W3CDTF">2024-04-13T17:02:15Z</dcterms:modified>
</cp:coreProperties>
</file>