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7" r:id="rId5"/>
    <p:sldId id="269" r:id="rId6"/>
    <p:sldId id="259" r:id="rId7"/>
    <p:sldId id="272" r:id="rId8"/>
    <p:sldId id="271" r:id="rId9"/>
    <p:sldId id="273" r:id="rId10"/>
    <p:sldId id="270" r:id="rId11"/>
    <p:sldId id="261" r:id="rId12"/>
    <p:sldId id="263" r:id="rId13"/>
    <p:sldId id="264" r:id="rId14"/>
    <p:sldId id="265" r:id="rId15"/>
    <p:sldId id="266" r:id="rId16"/>
    <p:sldId id="258" r:id="rId17"/>
    <p:sldId id="260" r:id="rId18"/>
    <p:sldId id="26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8B15D-0B2E-818B-8A91-A04DF5B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8652EC-2C9C-9A42-2477-FF2BF5F72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6A688B-D55B-9941-F00C-AEB79EA4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8D844-3C0A-3854-7A16-C4A1F83F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86D65-04B4-A850-BC24-E1BD42C9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8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ABCB0-27BE-705B-08C5-680C8908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CC774A-4F74-759C-CF69-AA608D05A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42A6BB-5E58-FC00-E777-F2E3A591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5591DB-B8BE-E3AC-D01F-7ED44072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C698DC-EBAE-07C5-4F53-9BFC3AFD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3BDE58-2F1F-4F23-DCEF-45F5FB460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07ED2A-27AC-B425-66CE-BC8D2EB87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DA7148-7B4F-B245-6E23-15EDCC98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EDE64D-6162-5924-C13C-77C8CBE6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2DB100-27E7-89FE-E5B2-77B76352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42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A396B-2355-E67E-7496-33B1F1F0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65A1E5-E023-A389-AD13-076CE209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6380AD-CB43-BC29-0623-8565DD92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28DF6E-6343-9D29-2D10-CFA78BC8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BBDB9-9CC6-1F04-F571-DFE3096F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88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0E1D7-F257-8231-C195-81342F0F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6E87EF-CF80-17B5-9AC4-D10C058AE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14EBFA-5FD9-CCA0-CE5A-E8B41058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523E4-A062-29AC-E69D-33079F3B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BE6571-C306-FB56-E339-37E315E2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59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2B8BA-32F3-E0E8-2D74-03BD8CEA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48932F-E8E0-0255-CB78-B45E540F6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867943-C168-68D9-C3A3-99753304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4B9CD4-E691-7343-ACAA-4FD55907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FABDE1-FCAE-5F09-25D5-2624B6E6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84B54B-4200-71C8-341C-ED48AF78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19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1634F-E53F-E669-4CD3-F21998E3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957A0F-EE28-56FA-37C1-7AE36DCCD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264711-F214-44F0-6B52-46CAD8AA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15A82F-9CF9-5B30-3EB0-06D6C622A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0D34F7-C274-7261-A5C3-2EA32D247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CD53B1-40CD-56D7-87F0-193090F2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EE50C7-1108-C352-9B32-BA79A27C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98D872-D610-A18F-824E-0C53F8D7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39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A9A53-4728-C0A9-2D77-56A54FDF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A88E18-7B39-24BE-51CE-DD395625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63F41A-FFF7-2798-A316-43439B07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7395DD-3563-F1C8-410C-D37A1CC8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84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D99551-FAFA-EA7B-84AD-B8C75873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0D3226-E7B3-5738-F3BA-C9F6616C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CF4AC5-2B0F-DAFC-55A7-CBD6EB52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20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F4361-652E-210B-8ABE-FFE2A48E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25F047-CC1B-87AC-7131-EB2A1B29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3BA765-E6C1-F252-B004-C5ED93E08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651488-E5F9-120A-F82B-A20078E6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2639D7-4D24-E9F5-BE81-27466F5B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604157-2E4B-1C35-6365-0BB225FD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64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4349A-C09C-0B32-E034-4E2C5FA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AAEBA2-E134-4EE2-2121-C750F47ED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E05811-EF7B-A3D5-AAA2-F788693C5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05C66F-E13A-EA0B-B21A-8CC5E1E8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63140A-54DA-4B32-9C9C-9539A95D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EAEB0F-5CBD-8FB3-0E82-9F1D9435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3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3E5812-E960-87B0-F3D0-A0432C9F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FD66CD-8388-CBFC-083C-D6D6392E8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6BDB6B-997C-FEF8-5654-7C82F19CC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499F-9C76-4A68-ADE4-E48959FC9A89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CDA7-E5FC-7EF6-B995-7A485208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4AE038-3B99-09B9-9904-7AE95ED4A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986E-09E5-468E-9311-B2507F868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2AA40-575B-2AF3-3994-E2FB895C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Lutero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e la Riforma protestante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C9801E-E277-342B-5BF7-105C459D7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57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19452B-F8B0-7D58-314F-07E0D59F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826EAD-82A2-4DD3-09AF-DBC9B564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2050" name="Picture 2" descr="Ritratto diptico di Martín Lutero e sua moglie Katharina von Bora">
            <a:extLst>
              <a:ext uri="{FF2B5EF4-FFF2-40B4-BE49-F238E27FC236}">
                <a16:creationId xmlns:a16="http://schemas.microsoft.com/office/drawing/2014/main" id="{2384B3A8-D7B1-CEE7-F67E-585D87EC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06" y="999334"/>
            <a:ext cx="7927759" cy="57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5FD955C-8742-72D5-6B00-40178AC80E3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267765" cy="634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 Lutero e la moglie Caterina von Bora</a:t>
            </a:r>
          </a:p>
        </p:txBody>
      </p:sp>
    </p:spTree>
    <p:extLst>
      <p:ext uri="{BB962C8B-B14F-4D97-AF65-F5344CB8AC3E}">
        <p14:creationId xmlns:p14="http://schemas.microsoft.com/office/powerpoint/2010/main" val="301506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4CAF9-511D-54B5-9CE6-A62BC102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La teologia di Lutero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FFF07C-4B24-B087-7C71-09EDE37F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Colpa e </a:t>
            </a:r>
            <a:r>
              <a:rPr lang="it-IT" sz="3500" b="1" dirty="0"/>
              <a:t>peccato originale</a:t>
            </a:r>
            <a:r>
              <a:rPr lang="it-IT" dirty="0"/>
              <a:t>: l’uomo è cattivo e ha bisogno di </a:t>
            </a:r>
            <a:r>
              <a:rPr lang="it-IT" sz="3500" b="1" dirty="0"/>
              <a:t>salvezza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dirty="0"/>
              <a:t>Impossibilità di compiere opere buone (perché si è cattivi) mediante le quali ottenere la salvezza. La salvezza si ottiene attraverso la </a:t>
            </a:r>
            <a:r>
              <a:rPr lang="it-IT" sz="3600" b="1" dirty="0"/>
              <a:t>sola</a:t>
            </a:r>
            <a:r>
              <a:rPr lang="it-IT" dirty="0"/>
              <a:t> </a:t>
            </a:r>
            <a:r>
              <a:rPr lang="it-IT" sz="3500" b="1" dirty="0"/>
              <a:t>fede </a:t>
            </a:r>
            <a:r>
              <a:rPr lang="it-IT" sz="2900" dirty="0"/>
              <a:t>nell’aiuto divino.</a:t>
            </a:r>
          </a:p>
          <a:p>
            <a:pPr>
              <a:lnSpc>
                <a:spcPct val="120000"/>
              </a:lnSpc>
            </a:pPr>
            <a:r>
              <a:rPr lang="it-IT" dirty="0"/>
              <a:t>E’ Dio che decide chi salvare (dottrina della </a:t>
            </a:r>
            <a:r>
              <a:rPr lang="it-IT" sz="3500" b="1" dirty="0"/>
              <a:t>predestinazione</a:t>
            </a:r>
            <a:r>
              <a:rPr lang="it-IT" dirty="0"/>
              <a:t>), l’uomo non è libero di salvarsi da solo, non può fare niente per ottenere la salvezza (</a:t>
            </a:r>
            <a:r>
              <a:rPr lang="it-IT" sz="3500" b="1" dirty="0"/>
              <a:t>servo arbitrio</a:t>
            </a:r>
            <a:r>
              <a:rPr lang="it-IT" sz="2900" dirty="0"/>
              <a:t>),</a:t>
            </a:r>
            <a:r>
              <a:rPr lang="it-IT" dirty="0"/>
              <a:t> se non sperare nella sua Grazia. Se l’uomo potesse influire sulla decisione divina, Dio e l’uomo sarebbero sullo stesso piano.</a:t>
            </a:r>
          </a:p>
          <a:p>
            <a:pPr>
              <a:lnSpc>
                <a:spcPct val="120000"/>
              </a:lnSpc>
            </a:pPr>
            <a:r>
              <a:rPr lang="it-IT" dirty="0"/>
              <a:t>Ci sono solo </a:t>
            </a:r>
            <a:r>
              <a:rPr lang="it-IT" sz="3500" b="1" dirty="0"/>
              <a:t>due sacramenti </a:t>
            </a:r>
            <a:r>
              <a:rPr lang="it-IT" dirty="0"/>
              <a:t>(battesimo ed eucarestia): gli unici che testimoniano la nostra fede in Dio, gli altri sono ritualità esteriore (es. celibato) volti a ottenere l’aiuto di Dio, che si può ottenere solo mediante la fede.</a:t>
            </a:r>
          </a:p>
          <a:p>
            <a:pPr>
              <a:lnSpc>
                <a:spcPct val="120000"/>
              </a:lnSpc>
            </a:pPr>
            <a:r>
              <a:rPr lang="it-IT" sz="3500" b="1" dirty="0"/>
              <a:t>Libero esame</a:t>
            </a:r>
            <a:r>
              <a:rPr lang="it-IT" dirty="0"/>
              <a:t>: il rapporto tra il fedele e Dio è diretto, le Scritture vanno lette liberamente e direttamente e perciò tutti siamo sacerdoti, non ci sono intermediari tra noi e Dio (</a:t>
            </a:r>
            <a:r>
              <a:rPr lang="it-IT" sz="3500" b="1" dirty="0"/>
              <a:t>sacerdozio universale</a:t>
            </a:r>
            <a:r>
              <a:rPr lang="it-IT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2427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34A2D-7D3A-2F99-FFFD-B0B0DBB2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Il calvinismo</a:t>
            </a:r>
          </a:p>
        </p:txBody>
      </p:sp>
      <p:sp>
        <p:nvSpPr>
          <p:cNvPr id="4" name="Casella di testo 2">
            <a:extLst>
              <a:ext uri="{FF2B5EF4-FFF2-40B4-BE49-F238E27FC236}">
                <a16:creationId xmlns:a16="http://schemas.microsoft.com/office/drawing/2014/main" id="{A2D83638-88C8-2BF1-C1BF-F5CF6AF99F6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551023"/>
            <a:ext cx="10515600" cy="1200329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indent="0">
              <a:buNone/>
            </a:pPr>
            <a:r>
              <a:rPr lang="it-IT" sz="4000" i="1" dirty="0">
                <a:solidFill>
                  <a:srgbClr val="98480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“il Signore mette un segno su coloro che ha scelti”</a:t>
            </a:r>
            <a:r>
              <a:rPr lang="it-IT" sz="4000" dirty="0">
                <a:solidFill>
                  <a:srgbClr val="98480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4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(Calvino)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3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C8D46-BE57-4BB2-B99A-617A4805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Punti chiave del calvinismo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6263AD-15AB-A9E2-698A-28498511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900" u="sng" dirty="0"/>
              <a:t>Punti chiave:</a:t>
            </a:r>
          </a:p>
          <a:p>
            <a:pPr>
              <a:lnSpc>
                <a:spcPct val="120000"/>
              </a:lnSpc>
            </a:pPr>
            <a:r>
              <a:rPr lang="it-IT" dirty="0"/>
              <a:t>Insistenza sul tema della predestinazione</a:t>
            </a:r>
          </a:p>
          <a:p>
            <a:pPr>
              <a:lnSpc>
                <a:spcPct val="120000"/>
              </a:lnSpc>
            </a:pPr>
            <a:r>
              <a:rPr lang="it-IT" dirty="0"/>
              <a:t>Si può riconoscere chi è predestinato alla salvezza dal 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Dal </a:t>
            </a:r>
            <a:r>
              <a:rPr lang="it-IT" b="1" dirty="0"/>
              <a:t>successo nella professione</a:t>
            </a:r>
            <a:r>
              <a:rPr lang="it-IT" dirty="0"/>
              <a:t>, 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dalla </a:t>
            </a:r>
            <a:r>
              <a:rPr lang="it-IT" b="1" dirty="0"/>
              <a:t>saldezza della sua fede 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e dal suo </a:t>
            </a:r>
            <a:r>
              <a:rPr lang="it-IT" b="1" dirty="0"/>
              <a:t>rigore morale </a:t>
            </a:r>
            <a:r>
              <a:rPr lang="it-IT" dirty="0"/>
              <a:t>cioè se conduce una vita retta e disciplinata</a:t>
            </a:r>
          </a:p>
          <a:p>
            <a:pPr lvl="1">
              <a:lnSpc>
                <a:spcPct val="120000"/>
              </a:lnSpc>
            </a:pPr>
            <a:endParaRPr lang="it-IT" dirty="0"/>
          </a:p>
          <a:p>
            <a:pPr marL="0" indent="0">
              <a:lnSpc>
                <a:spcPct val="120000"/>
              </a:lnSpc>
              <a:buNone/>
            </a:pPr>
            <a:r>
              <a:rPr lang="it-IT" u="sng" dirty="0"/>
              <a:t>Conseguenze:</a:t>
            </a:r>
          </a:p>
          <a:p>
            <a:pPr>
              <a:lnSpc>
                <a:spcPct val="120000"/>
              </a:lnSpc>
            </a:pPr>
            <a:r>
              <a:rPr lang="it-IT" dirty="0"/>
              <a:t>Le </a:t>
            </a:r>
            <a:r>
              <a:rPr lang="it-IT" b="1" dirty="0"/>
              <a:t>comunità calviniste </a:t>
            </a:r>
            <a:r>
              <a:rPr lang="it-IT" dirty="0"/>
              <a:t>sono improntate a rettitudine morale</a:t>
            </a:r>
          </a:p>
          <a:p>
            <a:pPr>
              <a:lnSpc>
                <a:spcPct val="120000"/>
              </a:lnSpc>
            </a:pPr>
            <a:r>
              <a:rPr lang="it-IT" dirty="0"/>
              <a:t>I fedeli cercano di conseguire </a:t>
            </a:r>
            <a:r>
              <a:rPr lang="it-IT" b="1" dirty="0"/>
              <a:t>successo nella professione </a:t>
            </a:r>
            <a:r>
              <a:rPr lang="it-IT" dirty="0"/>
              <a:t>e negli affari (differente valutazione del denaro rispetto al cristianesimo medievale)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24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52800-C19E-8491-7E9B-C13B44F4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89B7B6-6AD0-CA16-C419-BDB117F2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61F244-7A65-1669-2F2C-061B3C12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55" y="337706"/>
            <a:ext cx="3449716" cy="64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F25D0-1076-094B-6C69-B120A48C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99073-58BD-2120-F5E9-F0B5686A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B5E0CA-0824-4B25-3D66-EC882B1E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04077F-9FC3-2601-1186-E30C988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79" y="1027906"/>
            <a:ext cx="6436041" cy="46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D0B77-1BD5-46A2-BEF5-0F8C57B7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083EC-F085-86F7-5CDC-34F57E45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B65B4F-1E78-AB9A-3B05-BA408EA9C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38" y="85258"/>
            <a:ext cx="5906324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B1DE0D-5414-CBD7-35F9-7B616691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D9B9BA-5ADC-F8D9-4EE5-BF38CD7C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18820D-B34A-05CF-FBC5-0068A48934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005" y="237490"/>
            <a:ext cx="4237990" cy="638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28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060B68-CFED-FF97-E47A-6586CE3FE1BD}"/>
              </a:ext>
            </a:extLst>
          </p:cNvPr>
          <p:cNvSpPr txBox="1"/>
          <p:nvPr/>
        </p:nvSpPr>
        <p:spPr>
          <a:xfrm>
            <a:off x="417250" y="566966"/>
            <a:ext cx="11443317" cy="578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kern="0" dirty="0">
                <a:solidFill>
                  <a:srgbClr val="0070C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Le guerre di religione in Europa (1517-1648)</a:t>
            </a:r>
            <a:endParaRPr lang="it-IT" sz="2800" b="1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2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Sono una serie di conflitti tra cattolici, protestanti e calvinisti, che percorrono l’Europa a partire dalla Riforma protestante (1517) fino alla Guerra dei Trent’anni (1648, Pace di Westfalia).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 tappe principali delle guerre di religione sono le seguenti: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La guerra 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fra l’imperatore del Sacro Romano Impero e i principi protestanti tedeschi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 Si conclude con la pace di Augusta , nel 1555, che riconosce la libertà religiosa fra Stato e Stato: ogni principe può professare la propria religione ed i suoi sudditi si adeguano, diversamente hanno il diritto di emigrare (</a:t>
            </a:r>
            <a:r>
              <a:rPr lang="it-IT" sz="1800" i="1" dirty="0" err="1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cuius</a:t>
            </a:r>
            <a:r>
              <a:rPr lang="it-IT" sz="1800" i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regio eius </a:t>
            </a:r>
            <a:r>
              <a:rPr lang="it-IT" sz="1800" i="1" dirty="0" err="1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religio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Le guerre civili in Francia 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tra ugonotti (i calvinisti francesi) e cattolici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tra il 1560 e il 1598. Si concludono con l’Editto di Nantes che riconosce la libertà religiosa agli ugonotti. Per la prima volta, nello Stesso stato possono esserci più confessioni religiose.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Guerre 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tra cantoni cattolici e protestanti 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in 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Svizzera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Guerre di religione nei paesi bassi 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nascita dell’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Olanda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Le lotte religiose in 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Inghilterra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connesse alla separazione della chiesa inglese da quella cattolica (scisma anglicano).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La </a:t>
            </a:r>
            <a:r>
              <a:rPr lang="it-IT" sz="1800" b="1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guerra dei Trent’anni </a:t>
            </a:r>
            <a:r>
              <a:rPr lang="it-IT" sz="18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(1618-48), considerata la conclusione delle guerre di religione. Con essa vengono parificati, all’interno dell’Impero, i diritti civili di tutte le confessioni religiose: cattolica, protestante, calvinista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9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7D32F4-D16B-586C-CE5E-5124A1F6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Importanza della Riforma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EEAC21-B34D-CCD4-10B8-138D8C70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Rompe l’unità religiosa del mondo occidentale incentrata su Roma</a:t>
            </a:r>
          </a:p>
          <a:p>
            <a:r>
              <a:rPr lang="it-IT" dirty="0"/>
              <a:t>Sottolinea l’importanza della coscienza e della responsabilità</a:t>
            </a:r>
          </a:p>
          <a:p>
            <a:r>
              <a:rPr lang="it-IT" dirty="0"/>
              <a:t>Promuove la lettura e l’alfabetizzazione</a:t>
            </a:r>
          </a:p>
          <a:p>
            <a:r>
              <a:rPr lang="it-IT" dirty="0"/>
              <a:t>Evidenzia il ruolo della stampa nella società</a:t>
            </a:r>
          </a:p>
          <a:p>
            <a:r>
              <a:rPr lang="it-IT" dirty="0"/>
              <a:t>Valorizza il successo nella professione e promuove lo sviluppo del capitalismo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434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12233-DD34-C3C8-C4B9-BB2EC228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9CA5D-6153-C277-1E72-38C27366F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Casella di testo 2">
            <a:extLst>
              <a:ext uri="{FF2B5EF4-FFF2-40B4-BE49-F238E27FC236}">
                <a16:creationId xmlns:a16="http://schemas.microsoft.com/office/drawing/2014/main" id="{73CD884D-77C2-468F-40E5-1D14FA81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833" y="1908699"/>
            <a:ext cx="5734975" cy="197084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it-IT" sz="2800" i="1" dirty="0">
                <a:solidFill>
                  <a:srgbClr val="98480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“Non posso né voglio ritrattare nulla, poiché non è né sicuro né onesto agire contro la propria coscienza."</a:t>
            </a:r>
            <a:r>
              <a:rPr lang="it-IT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(Lutero)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5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0E3FB-A6B1-BB80-BBF2-A2C19AA4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7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Cause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884338-8878-246D-CF4E-63D2AF38F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"/>
              <a:tabLst>
                <a:tab pos="-228600" algn="l"/>
              </a:tabLst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Causa </a:t>
            </a:r>
            <a:r>
              <a:rPr lang="it-IT" sz="45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scatenante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: la vendita delle indulgenze promossa dal papa per costruire la cupola di San Pietro a Roma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"/>
              <a:tabLst>
                <a:tab pos="-228600" algn="l"/>
              </a:tabLst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Cause </a:t>
            </a:r>
            <a:r>
              <a:rPr lang="it-IT" sz="45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economiche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: grande ricchezza della Chiesa di Roma;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"/>
              <a:tabLst>
                <a:tab pos="-228600" algn="l"/>
              </a:tabLst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Cause </a:t>
            </a:r>
            <a:r>
              <a:rPr lang="it-IT" sz="45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religiose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: decadenza morale della Chiesa (concubinato; nicolaismo, ovvero la tendenza ad ammettere il matrimonio dei preti; </a:t>
            </a:r>
            <a:r>
              <a:rPr lang="it-IT" sz="1800" dirty="0" err="1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simonìa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 o vendita delle cariche ecclesiastiche; non residenza dei vescovi nel luogo dell’ufficio; vendita delle indulgenze). Molti ecclesiastici vedono in Lutero l’ultima occasione per riformare la Chiesa, dopo i movimenti pauperistici e gli eretici del ‘300.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"/>
              <a:tabLst>
                <a:tab pos="-228600" algn="l"/>
              </a:tabLst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Cause </a:t>
            </a:r>
            <a:r>
              <a:rPr lang="it-IT" sz="45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etniche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: risveglio del sentimento di nazionalità presso molti popoli, specialmente in Germania, dove non si voleva più sottostare alle tassazioni di Roma; rompere con Roma significava affermare la propria identità nazionale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"/>
              <a:tabLst>
                <a:tab pos="-228600" algn="l"/>
              </a:tabLst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Cause </a:t>
            </a:r>
            <a:r>
              <a:rPr lang="it-IT" sz="4500" b="1" dirty="0">
                <a:solidFill>
                  <a:srgbClr val="FF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politiche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: Lutero riscuote il consenso di vari strati della società tedesca: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appoggiano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grandi feudatari tedeschi 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prìncipi elettori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sono nemici sia del papato che dell’impero cattolico guidato da Carlo V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appoggia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piccola nobiltà tedesca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cioè i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cavalieri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pensa di appropriarsi dei possedimenti ecclesiastici (nei cavalieri qualcuno vedeva la nuova classe dirigente dello Stato tedesco unificato e non più sotto il controllo dei feudatari laici ed ecclesiastici  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rivolta dei cavalieri, repressa da una lega di feudatari)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5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appoggiano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frange più povere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proletariato urbano e i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contadini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coglievano nelle idee di Lutero soprattutto l’aspetto di rivolta verso le autorità e volevano approfittarne per riscattarsi da una situazione di secolare oppressione 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rivolta dei contadini (la rivoluzione capeggiata da T. </a:t>
            </a:r>
            <a:r>
              <a:rPr lang="it-IT" sz="1800" dirty="0" err="1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Müntzer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la dura repressione a </a:t>
            </a:r>
            <a:r>
              <a:rPr lang="it-IT" sz="1800" dirty="0" err="1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Frankenhausen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5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appoggiavano, per ragioni opposte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borghesi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invece avevano colto nelle sue idee, più giustamente dei contadini, un invito all’ordine e all’obbedienza, dovuto alla radicale malvagità dell’uomo (secondo Lutero l’autorità statale deve essere dura con i sudditi perché l’uomo è per natura cattivo); Lutero di fatti si schiererà contro i contadini e farà reprimere la loro rivolta.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50"/>
              </a:spcAft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50"/>
              </a:spcAft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74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66B9A-C403-FB51-AE87-CF2EA0C1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vendita delle indulgenze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0DC43-CBF3-98BD-D02A-C0B8945B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 descr="L'indulgenza |">
            <a:extLst>
              <a:ext uri="{FF2B5EF4-FFF2-40B4-BE49-F238E27FC236}">
                <a16:creationId xmlns:a16="http://schemas.microsoft.com/office/drawing/2014/main" id="{DE7F4380-3AAC-793F-7797-1A8F6E3A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96" y="1579123"/>
            <a:ext cx="6561390" cy="49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27DDE-92FA-FAF5-4D49-01E59AC1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Gli eventi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AE7EA-BE97-10D6-F456-5F870CAFC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idee contrarie alla vendita delle indulgenze </a:t>
            </a:r>
          </a:p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L’inizio del conflitto con Roma: le 95 tesi (1517) e la scomunica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(1521)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b="1" dirty="0">
              <a:latin typeface="Ebrima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L’appoggio dei principi tedeschi e il rapimento di Lutero; la traduzione della Bibbia in tedesco</a:t>
            </a:r>
          </a:p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rivolte della piccola nobiltà e dei contadini </a:t>
            </a:r>
            <a:endParaRPr lang="it-IT" sz="1800" b="1" dirty="0">
              <a:latin typeface="Ebrima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Lutero si sposa</a:t>
            </a:r>
            <a:r>
              <a:rPr lang="it-IT" sz="1800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b="1" dirty="0">
              <a:effectLst/>
              <a:latin typeface="Ebrima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guerre tra cattolici e protestanti, la diffusione della riforma e la Pace di Augusta (1555: i sudditi seguono la religione del principe)</a:t>
            </a:r>
          </a:p>
          <a:p>
            <a:r>
              <a:rPr lang="it-IT" sz="1800" b="1" dirty="0">
                <a:effectLst/>
                <a:latin typeface="Ebrim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L’epoca delle guerre di religione in Europa (1517-1648)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9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8C3C1-8A87-220E-0C2F-ACF3D11A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67765" cy="6342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 Lutero brucia la bolla che lo scomunica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61FC3-031A-9B2F-A41C-C87E8C72B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5122" name="Picture 2" descr="Guerre di religione in Europa tra 500 e 600: cronologia, battaglie e  protagonisti | Studenti.it">
            <a:extLst>
              <a:ext uri="{FF2B5EF4-FFF2-40B4-BE49-F238E27FC236}">
                <a16:creationId xmlns:a16="http://schemas.microsoft.com/office/drawing/2014/main" id="{0EF98036-7C2C-5383-3597-253F5CA1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91" y="1181522"/>
            <a:ext cx="7529697" cy="53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7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582B6-E6BA-1A91-6CB3-B8D658FA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8BE26-4611-1D70-B0A0-2D1DBA73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098" name="Picture 2" descr="Bibbia di Lutero">
            <a:extLst>
              <a:ext uri="{FF2B5EF4-FFF2-40B4-BE49-F238E27FC236}">
                <a16:creationId xmlns:a16="http://schemas.microsoft.com/office/drawing/2014/main" id="{DDF399E9-90CC-C6AC-3712-6770B73A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44" y="996798"/>
            <a:ext cx="4980373" cy="56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4F6D4D7-FFAB-EB6D-BFDE-52BAA5039DE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267765" cy="634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 Lutero traduce la Bibbia in tedesco</a:t>
            </a:r>
          </a:p>
        </p:txBody>
      </p:sp>
    </p:spTree>
    <p:extLst>
      <p:ext uri="{BB962C8B-B14F-4D97-AF65-F5344CB8AC3E}">
        <p14:creationId xmlns:p14="http://schemas.microsoft.com/office/powerpoint/2010/main" val="264907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116223-3A11-834A-BFA2-A0B5C837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98C050-20E2-D38A-0EFF-FC91F8B9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6146" name="Picture 2" descr="Imparare con la Storia: 49 La Riforma protestante">
            <a:extLst>
              <a:ext uri="{FF2B5EF4-FFF2-40B4-BE49-F238E27FC236}">
                <a16:creationId xmlns:a16="http://schemas.microsoft.com/office/drawing/2014/main" id="{E79B9638-AE45-31D5-0885-B032BD1A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29" y="1055119"/>
            <a:ext cx="6091299" cy="56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742DC5E-C2AD-C2CD-3F43-72548D87D3B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267765" cy="634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 Le rivolte dei contadini</a:t>
            </a:r>
          </a:p>
        </p:txBody>
      </p:sp>
    </p:spTree>
    <p:extLst>
      <p:ext uri="{BB962C8B-B14F-4D97-AF65-F5344CB8AC3E}">
        <p14:creationId xmlns:p14="http://schemas.microsoft.com/office/powerpoint/2010/main" val="1965095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1075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Ebrima</vt:lpstr>
      <vt:lpstr>Times New Roman</vt:lpstr>
      <vt:lpstr>Wingdings</vt:lpstr>
      <vt:lpstr>Tema di Office</vt:lpstr>
      <vt:lpstr>Lutero  e la Riforma protestante</vt:lpstr>
      <vt:lpstr>Importanza della Riforma</vt:lpstr>
      <vt:lpstr> </vt:lpstr>
      <vt:lpstr>Cause</vt:lpstr>
      <vt:lpstr>La vendita delle indulgenze</vt:lpstr>
      <vt:lpstr>Gli eventi</vt:lpstr>
      <vt:lpstr> Lutero brucia la bolla che lo scomunica</vt:lpstr>
      <vt:lpstr> </vt:lpstr>
      <vt:lpstr> </vt:lpstr>
      <vt:lpstr> </vt:lpstr>
      <vt:lpstr>La teologia di Lutero</vt:lpstr>
      <vt:lpstr>Il calvinismo</vt:lpstr>
      <vt:lpstr>Punti chiave del calvinismo</vt:lpstr>
      <vt:lpstr> </vt:lpstr>
      <vt:lpstr> </vt:lpstr>
      <vt:lpstr> </vt:lpstr>
      <vt:lpstr>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Lutero  e la Riforma protestante</dc:title>
  <dc:creator>Leone Guaragna</dc:creator>
  <cp:lastModifiedBy>Leone Guaragna</cp:lastModifiedBy>
  <cp:revision>10</cp:revision>
  <dcterms:created xsi:type="dcterms:W3CDTF">2024-02-22T19:46:41Z</dcterms:created>
  <dcterms:modified xsi:type="dcterms:W3CDTF">2024-02-23T20:26:31Z</dcterms:modified>
</cp:coreProperties>
</file>